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s/slide8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64" r:id="rId2"/>
    <p:sldId id="258" r:id="rId3"/>
    <p:sldId id="345" r:id="rId4"/>
    <p:sldId id="259" r:id="rId5"/>
    <p:sldId id="260" r:id="rId6"/>
    <p:sldId id="262" r:id="rId7"/>
    <p:sldId id="339"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44" r:id="rId44"/>
    <p:sldId id="340" r:id="rId45"/>
    <p:sldId id="341" r:id="rId46"/>
    <p:sldId id="342" r:id="rId47"/>
    <p:sldId id="343" r:id="rId48"/>
    <p:sldId id="346" r:id="rId49"/>
    <p:sldId id="301" r:id="rId50"/>
    <p:sldId id="302"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9900"/>
    <a:srgbClr val="CCCC00"/>
    <a:srgbClr val="FF3399"/>
    <a:srgbClr val="00FF00"/>
    <a:srgbClr val="00FFFF"/>
    <a:srgbClr val="FF3300"/>
    <a:srgbClr val="FFFF00"/>
    <a:srgbClr val="FF00FF"/>
    <a:srgbClr val="99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55" autoAdjust="0"/>
    <p:restoredTop sz="94660"/>
  </p:normalViewPr>
  <p:slideViewPr>
    <p:cSldViewPr snapToGrid="0">
      <p:cViewPr varScale="1">
        <p:scale>
          <a:sx n="116" d="100"/>
          <a:sy n="116" d="100"/>
        </p:scale>
        <p:origin x="-582" y="-102"/>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076325"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076325"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Tree>
    <p:extLst>
      <p:ext uri="{BB962C8B-B14F-4D97-AF65-F5344CB8AC3E}">
        <p14:creationId xmlns:p14="http://schemas.microsoft.com/office/powerpoint/2010/main" xmlns="" val="19750967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Modifiez le style du titre</a:t>
            </a:r>
            <a:endParaRPr lang="fr-FR" dirty="0"/>
          </a:p>
        </p:txBody>
      </p:sp>
      <p:sp>
        <p:nvSpPr>
          <p:cNvPr id="3" name="Espace réservé du contenu 2"/>
          <p:cNvSpPr>
            <a:spLocks noGrp="1"/>
          </p:cNvSpPr>
          <p:nvPr>
            <p:ph idx="1"/>
          </p:nvPr>
        </p:nvSpPr>
        <p:spPr/>
        <p:txBody>
          <a:bodyPr>
            <a:normAutofit/>
          </a:bodyPr>
          <a:lstStyle>
            <a:lvl1pPr>
              <a:defRPr sz="4000"/>
            </a:lvl1pPr>
          </a:lstStyle>
          <a:p>
            <a:pPr lvl="0"/>
            <a:r>
              <a:rPr lang="fr-FR" dirty="0" smtClean="0"/>
              <a:t>Modifiez les styles du texte du masque</a:t>
            </a:r>
          </a:p>
        </p:txBody>
      </p:sp>
    </p:spTree>
    <p:extLst>
      <p:ext uri="{BB962C8B-B14F-4D97-AF65-F5344CB8AC3E}">
        <p14:creationId xmlns:p14="http://schemas.microsoft.com/office/powerpoint/2010/main" xmlns="" val="18032421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8" name="Rectangle 7"/>
          <p:cNvSpPr/>
          <p:nvPr userDrawn="1"/>
        </p:nvSpPr>
        <p:spPr>
          <a:xfrm>
            <a:off x="0" y="5974080"/>
            <a:ext cx="12192000" cy="883920"/>
          </a:xfrm>
          <a:prstGeom prst="rect">
            <a:avLst/>
          </a:prstGeom>
          <a:solidFill>
            <a:srgbClr val="144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633600" y="334739"/>
            <a:ext cx="1234193" cy="1513844"/>
          </a:xfrm>
          <a:prstGeom prst="rect">
            <a:avLst/>
          </a:prstGeom>
        </p:spPr>
      </p:pic>
      <p:sp>
        <p:nvSpPr>
          <p:cNvPr id="9" name="ZoneTexte 8"/>
          <p:cNvSpPr txBox="1"/>
          <p:nvPr userDrawn="1"/>
        </p:nvSpPr>
        <p:spPr>
          <a:xfrm>
            <a:off x="10055271" y="6123652"/>
            <a:ext cx="2245229" cy="584775"/>
          </a:xfrm>
          <a:prstGeom prst="rect">
            <a:avLst/>
          </a:prstGeom>
          <a:noFill/>
        </p:spPr>
        <p:txBody>
          <a:bodyPr wrap="square" rtlCol="0">
            <a:spAutoFit/>
          </a:bodyPr>
          <a:lstStyle/>
          <a:p>
            <a:r>
              <a:rPr lang="fr-FR" sz="3200" dirty="0" smtClean="0">
                <a:solidFill>
                  <a:schemeClr val="bg1"/>
                </a:solidFill>
                <a:latin typeface="Champagne &amp; Limousines" panose="020B0502020202020204" pitchFamily="34" charset="0"/>
                <a:ea typeface="Champagne &amp; Limousines" panose="020B0502020202020204" pitchFamily="34" charset="0"/>
              </a:rPr>
              <a:t>aveyron</a:t>
            </a:r>
            <a:r>
              <a:rPr lang="fr-FR" sz="3200" dirty="0" smtClean="0">
                <a:solidFill>
                  <a:schemeClr val="bg1"/>
                </a:solidFill>
                <a:latin typeface="Bradley Hand ITC" panose="03070402050302030203" pitchFamily="66" charset="0"/>
              </a:rPr>
              <a:t>.fr</a:t>
            </a:r>
            <a:endParaRPr lang="fr-FR" sz="3200" dirty="0">
              <a:solidFill>
                <a:schemeClr val="bg1"/>
              </a:solidFill>
              <a:latin typeface="Bradley Hand ITC" panose="03070402050302030203" pitchFamily="66" charset="0"/>
            </a:endParaRPr>
          </a:p>
        </p:txBody>
      </p:sp>
      <p:sp>
        <p:nvSpPr>
          <p:cNvPr id="10" name="Rectangle 9"/>
          <p:cNvSpPr/>
          <p:nvPr userDrawn="1"/>
        </p:nvSpPr>
        <p:spPr>
          <a:xfrm>
            <a:off x="584998" y="1924049"/>
            <a:ext cx="84473" cy="3717471"/>
          </a:xfrm>
          <a:prstGeom prst="rect">
            <a:avLst/>
          </a:prstGeom>
          <a:solidFill>
            <a:srgbClr val="8E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9726496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9705975"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923385"/>
            <a:ext cx="10515600" cy="3914169"/>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36B65-49F2-4D36-8D92-B2DD86C48BB5}" type="datetimeFigureOut">
              <a:rPr lang="fr-FR" smtClean="0"/>
              <a:pPr/>
              <a:t>13/07/2022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18EC8-B710-4156-BEFE-BEC24D5CB3F7}" type="slidenum">
              <a:rPr lang="fr-FR" smtClean="0"/>
              <a:pPr/>
              <a:t>‹N°›</a:t>
            </a:fld>
            <a:endParaRPr lang="fr-FR"/>
          </a:p>
        </p:txBody>
      </p:sp>
      <p:sp>
        <p:nvSpPr>
          <p:cNvPr id="7" name="Rectangle 6"/>
          <p:cNvSpPr/>
          <p:nvPr userDrawn="1"/>
        </p:nvSpPr>
        <p:spPr>
          <a:xfrm>
            <a:off x="0" y="5974080"/>
            <a:ext cx="12192000" cy="883920"/>
          </a:xfrm>
          <a:prstGeom prst="rect">
            <a:avLst/>
          </a:prstGeom>
          <a:solidFill>
            <a:srgbClr val="144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10633600" y="334739"/>
            <a:ext cx="1234193" cy="1513844"/>
          </a:xfrm>
          <a:prstGeom prst="rect">
            <a:avLst/>
          </a:prstGeom>
        </p:spPr>
      </p:pic>
      <p:sp>
        <p:nvSpPr>
          <p:cNvPr id="9" name="ZoneTexte 8"/>
          <p:cNvSpPr txBox="1"/>
          <p:nvPr userDrawn="1"/>
        </p:nvSpPr>
        <p:spPr>
          <a:xfrm>
            <a:off x="10119536" y="6123652"/>
            <a:ext cx="2262320" cy="584775"/>
          </a:xfrm>
          <a:prstGeom prst="rect">
            <a:avLst/>
          </a:prstGeom>
          <a:noFill/>
        </p:spPr>
        <p:txBody>
          <a:bodyPr wrap="square" rtlCol="0">
            <a:spAutoFit/>
          </a:bodyPr>
          <a:lstStyle/>
          <a:p>
            <a:r>
              <a:rPr lang="fr-FR" sz="3200" dirty="0" smtClean="0">
                <a:solidFill>
                  <a:schemeClr val="bg1"/>
                </a:solidFill>
                <a:latin typeface="Champagne &amp; Limousines" panose="020B0502020202020204" pitchFamily="34" charset="0"/>
                <a:ea typeface="Champagne &amp; Limousines" panose="020B0502020202020204" pitchFamily="34" charset="0"/>
              </a:rPr>
              <a:t>aveyron</a:t>
            </a:r>
            <a:r>
              <a:rPr lang="fr-FR" sz="3200" dirty="0" smtClean="0">
                <a:solidFill>
                  <a:schemeClr val="bg1"/>
                </a:solidFill>
                <a:latin typeface="Bradley Hand ITC" panose="03070402050302030203" pitchFamily="66" charset="0"/>
              </a:rPr>
              <a:t>.fr</a:t>
            </a:r>
            <a:endParaRPr lang="fr-FR" sz="3200" dirty="0">
              <a:solidFill>
                <a:schemeClr val="bg1"/>
              </a:solidFill>
              <a:latin typeface="Bradley Hand ITC" panose="03070402050302030203" pitchFamily="66" charset="0"/>
            </a:endParaRPr>
          </a:p>
        </p:txBody>
      </p:sp>
      <p:sp>
        <p:nvSpPr>
          <p:cNvPr id="10" name="Rectangle 9"/>
          <p:cNvSpPr/>
          <p:nvPr userDrawn="1"/>
        </p:nvSpPr>
        <p:spPr>
          <a:xfrm>
            <a:off x="584998" y="1923385"/>
            <a:ext cx="84473" cy="3718136"/>
          </a:xfrm>
          <a:prstGeom prst="rect">
            <a:avLst/>
          </a:prstGeom>
          <a:solidFill>
            <a:srgbClr val="8E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22875501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4"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294967295"/>
          </p:nvPr>
        </p:nvSpPr>
        <p:spPr/>
        <p:txBody>
          <a:bodyPr/>
          <a:lstStyle/>
          <a:p>
            <a:fld id="{35A3489E-1509-4B43-B8A3-8E108CE52579}" type="slidenum">
              <a:rPr lang="fr-FR" smtClean="0"/>
              <a:pPr/>
              <a:t>1</a:t>
            </a:fld>
            <a:endParaRPr lang="fr-FR" dirty="0"/>
          </a:p>
        </p:txBody>
      </p:sp>
      <p:sp>
        <p:nvSpPr>
          <p:cNvPr id="3" name="Espace réservé du contenu 2"/>
          <p:cNvSpPr>
            <a:spLocks noGrp="1"/>
          </p:cNvSpPr>
          <p:nvPr>
            <p:ph idx="1"/>
          </p:nvPr>
        </p:nvSpPr>
        <p:spPr>
          <a:xfrm>
            <a:off x="2639616" y="1867342"/>
            <a:ext cx="7920880" cy="4525963"/>
          </a:xfrm>
        </p:spPr>
        <p:txBody>
          <a:bodyPr/>
          <a:lstStyle/>
          <a:p>
            <a:pPr marL="0" indent="0" algn="ctr">
              <a:buNone/>
            </a:pPr>
            <a:endParaRPr lang="fr-FR" dirty="0" smtClean="0"/>
          </a:p>
          <a:p>
            <a:pPr marL="0" indent="0" algn="ctr">
              <a:buNone/>
            </a:pPr>
            <a:r>
              <a:rPr lang="fr-FR" b="1" dirty="0"/>
              <a:t>EVOLUTIONS REGLEMENTAIRES DES MODES D’ACCUEIL DU JEUNE ENFANT</a:t>
            </a:r>
          </a:p>
        </p:txBody>
      </p:sp>
    </p:spTree>
    <p:extLst>
      <p:ext uri="{BB962C8B-B14F-4D97-AF65-F5344CB8AC3E}">
        <p14:creationId xmlns:p14="http://schemas.microsoft.com/office/powerpoint/2010/main" xmlns="" val="631807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2776" y="456266"/>
            <a:ext cx="9674997" cy="1143000"/>
          </a:xfrm>
        </p:spPr>
        <p:txBody>
          <a:bodyPr>
            <a:normAutofit/>
          </a:bodyPr>
          <a:lstStyle/>
          <a:p>
            <a:pPr algn="ctr"/>
            <a:r>
              <a:rPr lang="fr-FR" dirty="0" smtClean="0">
                <a:solidFill>
                  <a:srgbClr val="00B050"/>
                </a:solidFill>
              </a:rPr>
              <a:t>Organisation et fonctionnement</a:t>
            </a:r>
            <a:r>
              <a:rPr lang="fr-FR" dirty="0" smtClean="0"/>
              <a:t/>
            </a:r>
            <a:br>
              <a:rPr lang="fr-FR" dirty="0" smtClean="0"/>
            </a:br>
            <a:r>
              <a:rPr lang="fr-FR" sz="2000" dirty="0"/>
              <a:t>(art.R2324-25 à R2324-32)</a:t>
            </a:r>
          </a:p>
        </p:txBody>
      </p:sp>
      <p:sp>
        <p:nvSpPr>
          <p:cNvPr id="3" name="Espace réservé du contenu 2"/>
          <p:cNvSpPr>
            <a:spLocks noGrp="1"/>
          </p:cNvSpPr>
          <p:nvPr>
            <p:ph idx="1"/>
          </p:nvPr>
        </p:nvSpPr>
        <p:spPr>
          <a:xfrm>
            <a:off x="681644" y="2354707"/>
            <a:ext cx="9629577" cy="3422638"/>
          </a:xfrm>
        </p:spPr>
        <p:txBody>
          <a:bodyPr>
            <a:normAutofit fontScale="25000" lnSpcReduction="20000"/>
          </a:bodyPr>
          <a:lstStyle/>
          <a:p>
            <a:pPr marL="781200" indent="-685800" algn="just">
              <a:lnSpc>
                <a:spcPct val="120000"/>
              </a:lnSpc>
              <a:spcAft>
                <a:spcPts val="800"/>
              </a:spcAft>
              <a:buFont typeface="Wingdings" panose="05000000000000000000" pitchFamily="2" charset="2"/>
              <a:buChar char="Ø"/>
            </a:pPr>
            <a:r>
              <a:rPr lang="fr-FR" sz="8800" dirty="0">
                <a:ea typeface="Times New Roman" panose="02020603050405020304" pitchFamily="18" charset="0"/>
                <a:cs typeface="Times New Roman" panose="02020603050405020304" pitchFamily="18" charset="0"/>
              </a:rPr>
              <a:t>Transmission chaque année des informations relatives aux enfants accueillis ainsi qu'aux caractéristiques de </a:t>
            </a:r>
            <a:r>
              <a:rPr lang="fr-FR" sz="8800" dirty="0" smtClean="0">
                <a:ea typeface="Times New Roman" panose="02020603050405020304" pitchFamily="18" charset="0"/>
                <a:cs typeface="Times New Roman" panose="02020603050405020304" pitchFamily="18" charset="0"/>
              </a:rPr>
              <a:t>l'accueil </a:t>
            </a:r>
            <a:endParaRPr lang="fr-FR" sz="8800" dirty="0">
              <a:ea typeface="Times New Roman" panose="02020603050405020304" pitchFamily="18" charset="0"/>
              <a:cs typeface="Times New Roman" panose="02020603050405020304" pitchFamily="18" charset="0"/>
            </a:endParaRPr>
          </a:p>
          <a:p>
            <a:pPr marL="1009650" indent="-685800" algn="just">
              <a:lnSpc>
                <a:spcPct val="120000"/>
              </a:lnSpc>
              <a:spcAft>
                <a:spcPts val="800"/>
              </a:spcAft>
              <a:buFont typeface="Wingdings" panose="05000000000000000000" pitchFamily="2" charset="2"/>
              <a:buChar char="Ø"/>
            </a:pPr>
            <a:endParaRPr lang="fr-FR" sz="8800" dirty="0">
              <a:ea typeface="Times New Roman" panose="02020603050405020304" pitchFamily="18" charset="0"/>
              <a:cs typeface="Times New Roman" panose="02020603050405020304" pitchFamily="18" charset="0"/>
            </a:endParaRPr>
          </a:p>
          <a:p>
            <a:pPr marL="781050" indent="-457200">
              <a:lnSpc>
                <a:spcPct val="107000"/>
              </a:lnSpc>
              <a:spcAft>
                <a:spcPts val="800"/>
              </a:spcAft>
              <a:buFont typeface="Wingdings" panose="05000000000000000000" pitchFamily="2" charset="2"/>
              <a:buChar char="Ø"/>
            </a:pPr>
            <a:r>
              <a:rPr lang="fr-FR" sz="8800" dirty="0">
                <a:ea typeface="Times New Roman" panose="02020603050405020304" pitchFamily="18" charset="0"/>
                <a:cs typeface="Times New Roman" panose="02020603050405020304" pitchFamily="18" charset="0"/>
              </a:rPr>
              <a:t>Le gestionnaire </a:t>
            </a:r>
            <a:r>
              <a:rPr lang="fr-FR" sz="8800" u="sng" dirty="0">
                <a:ea typeface="Times New Roman" panose="02020603050405020304" pitchFamily="18" charset="0"/>
                <a:cs typeface="Times New Roman" panose="02020603050405020304" pitchFamily="18" charset="0"/>
              </a:rPr>
              <a:t>informe sans délai </a:t>
            </a:r>
            <a:r>
              <a:rPr lang="fr-FR" sz="8800" dirty="0">
                <a:ea typeface="Times New Roman" panose="02020603050405020304" pitchFamily="18" charset="0"/>
                <a:cs typeface="Times New Roman" panose="02020603050405020304" pitchFamily="18" charset="0"/>
              </a:rPr>
              <a:t>le président </a:t>
            </a:r>
            <a:r>
              <a:rPr lang="fr-FR" sz="8800" dirty="0" smtClean="0">
                <a:ea typeface="Times New Roman" panose="02020603050405020304" pitchFamily="18" charset="0"/>
                <a:cs typeface="Times New Roman" panose="02020603050405020304" pitchFamily="18" charset="0"/>
              </a:rPr>
              <a:t>du département </a:t>
            </a:r>
            <a:r>
              <a:rPr lang="fr-FR" sz="8800" dirty="0">
                <a:ea typeface="Times New Roman" panose="02020603050405020304" pitchFamily="18" charset="0"/>
                <a:cs typeface="Times New Roman" panose="02020603050405020304" pitchFamily="18" charset="0"/>
              </a:rPr>
              <a:t>de : </a:t>
            </a:r>
          </a:p>
          <a:p>
            <a:pPr marL="1181100" lvl="1" indent="-457200">
              <a:lnSpc>
                <a:spcPct val="107000"/>
              </a:lnSpc>
              <a:spcAft>
                <a:spcPts val="800"/>
              </a:spcAft>
              <a:buFont typeface="Wingdings" panose="05000000000000000000" pitchFamily="2" charset="2"/>
              <a:buChar char="§"/>
            </a:pPr>
            <a:r>
              <a:rPr lang="fr-FR" sz="8800" dirty="0">
                <a:ea typeface="Times New Roman" panose="02020603050405020304" pitchFamily="18" charset="0"/>
                <a:cs typeface="Times New Roman" panose="02020603050405020304" pitchFamily="18" charset="0"/>
              </a:rPr>
              <a:t>Tout accident survenu pendant l'accueil d'un enfant</a:t>
            </a:r>
          </a:p>
          <a:p>
            <a:pPr marL="1181100" lvl="1" indent="-457200">
              <a:lnSpc>
                <a:spcPct val="107000"/>
              </a:lnSpc>
              <a:spcAft>
                <a:spcPts val="800"/>
              </a:spcAft>
              <a:buFont typeface="Wingdings" panose="05000000000000000000" pitchFamily="2" charset="2"/>
              <a:buChar char="§"/>
            </a:pPr>
            <a:r>
              <a:rPr lang="fr-FR" sz="8800" dirty="0">
                <a:ea typeface="Times New Roman" panose="02020603050405020304" pitchFamily="18" charset="0"/>
                <a:cs typeface="Times New Roman" panose="02020603050405020304" pitchFamily="18" charset="0"/>
              </a:rPr>
              <a:t> Tout décès d'un enfant</a:t>
            </a:r>
            <a:br>
              <a:rPr lang="fr-FR" sz="8800" dirty="0">
                <a:ea typeface="Times New Roman" panose="02020603050405020304" pitchFamily="18" charset="0"/>
                <a:cs typeface="Times New Roman" panose="02020603050405020304" pitchFamily="18" charset="0"/>
              </a:rPr>
            </a:br>
            <a:endParaRPr lang="fr-FR" sz="8800" dirty="0">
              <a:ea typeface="Times New Roman" panose="02020603050405020304" pitchFamily="18" charset="0"/>
              <a:cs typeface="Times New Roman" panose="02020603050405020304" pitchFamily="18" charset="0"/>
            </a:endParaRPr>
          </a:p>
          <a:p>
            <a:pPr marL="323850" indent="0">
              <a:lnSpc>
                <a:spcPct val="120000"/>
              </a:lnSpc>
              <a:spcAft>
                <a:spcPts val="800"/>
              </a:spcAft>
              <a:buNone/>
            </a:pPr>
            <a:endParaRPr lang="fr-FR" sz="8800" dirty="0">
              <a:ea typeface="Times New Roman" panose="02020603050405020304" pitchFamily="18" charset="0"/>
              <a:cs typeface="Times New Roman" panose="02020603050405020304" pitchFamily="18" charset="0"/>
            </a:endParaRPr>
          </a:p>
          <a:p>
            <a:pPr marL="323850" indent="0">
              <a:lnSpc>
                <a:spcPct val="120000"/>
              </a:lnSpc>
              <a:spcAft>
                <a:spcPts val="800"/>
              </a:spcAft>
              <a:buNone/>
            </a:pPr>
            <a:r>
              <a:rPr lang="fr-FR" sz="8800" dirty="0">
                <a:ea typeface="Times New Roman" panose="02020603050405020304" pitchFamily="18" charset="0"/>
                <a:cs typeface="Times New Roman" panose="02020603050405020304" pitchFamily="18" charset="0"/>
              </a:rPr>
              <a:t/>
            </a:r>
            <a:br>
              <a:rPr lang="fr-FR" sz="8800" dirty="0">
                <a:ea typeface="Times New Roman" panose="02020603050405020304" pitchFamily="18" charset="0"/>
                <a:cs typeface="Times New Roman" panose="02020603050405020304" pitchFamily="18" charset="0"/>
              </a:rPr>
            </a:br>
            <a:r>
              <a:rPr lang="fr-FR" sz="6800" dirty="0">
                <a:latin typeface="Times New Roman" panose="02020603050405020304" pitchFamily="18" charset="0"/>
                <a:ea typeface="Times New Roman" panose="02020603050405020304" pitchFamily="18" charset="0"/>
                <a:cs typeface="Times New Roman" panose="02020603050405020304" pitchFamily="18" charset="0"/>
              </a:rPr>
              <a:t/>
            </a:r>
            <a:br>
              <a:rPr lang="fr-FR" sz="6800" dirty="0">
                <a:latin typeface="Times New Roman" panose="02020603050405020304" pitchFamily="18" charset="0"/>
                <a:ea typeface="Times New Roman" panose="02020603050405020304" pitchFamily="18" charset="0"/>
                <a:cs typeface="Times New Roman" panose="02020603050405020304" pitchFamily="18" charset="0"/>
              </a:rPr>
            </a:br>
            <a:r>
              <a:rPr lang="fr-FR" sz="3600" dirty="0">
                <a:latin typeface="Times New Roman" panose="02020603050405020304" pitchFamily="18" charset="0"/>
                <a:ea typeface="Times New Roman" panose="02020603050405020304" pitchFamily="18" charset="0"/>
                <a:cs typeface="Times New Roman" panose="02020603050405020304" pitchFamily="18" charset="0"/>
              </a:rPr>
              <a:t/>
            </a:r>
            <a:br>
              <a:rPr lang="fr-FR" sz="3600" dirty="0">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10</a:t>
            </a:fld>
            <a:endParaRPr lang="fr-FR" dirty="0"/>
          </a:p>
        </p:txBody>
      </p:sp>
    </p:spTree>
    <p:extLst>
      <p:ext uri="{BB962C8B-B14F-4D97-AF65-F5344CB8AC3E}">
        <p14:creationId xmlns:p14="http://schemas.microsoft.com/office/powerpoint/2010/main" xmlns="" val="3890823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73084" y="2218896"/>
            <a:ext cx="9281922" cy="3358944"/>
          </a:xfrm>
        </p:spPr>
        <p:txBody>
          <a:bodyPr>
            <a:normAutofit/>
          </a:bodyPr>
          <a:lstStyle/>
          <a:p>
            <a:pPr marL="666750" algn="just">
              <a:lnSpc>
                <a:spcPct val="107000"/>
              </a:lnSpc>
              <a:spcAft>
                <a:spcPts val="800"/>
              </a:spcAft>
              <a:buFont typeface="Wingdings" panose="05000000000000000000" pitchFamily="2" charset="2"/>
              <a:buChar char="Ø"/>
            </a:pPr>
            <a:r>
              <a:rPr lang="fr-FR" sz="2200" dirty="0" smtClean="0">
                <a:ea typeface="Times New Roman" panose="02020603050405020304" pitchFamily="18" charset="0"/>
                <a:cs typeface="Times New Roman" panose="02020603050405020304" pitchFamily="18" charset="0"/>
              </a:rPr>
              <a:t> Il </a:t>
            </a:r>
            <a:r>
              <a:rPr lang="fr-FR" sz="2200" dirty="0">
                <a:ea typeface="Times New Roman" panose="02020603050405020304" pitchFamily="18" charset="0"/>
                <a:cs typeface="Times New Roman" panose="02020603050405020304" pitchFamily="18" charset="0"/>
              </a:rPr>
              <a:t>informe également </a:t>
            </a:r>
            <a:r>
              <a:rPr lang="fr-FR" sz="2200" u="sng" dirty="0">
                <a:ea typeface="Times New Roman" panose="02020603050405020304" pitchFamily="18" charset="0"/>
                <a:cs typeface="Times New Roman" panose="02020603050405020304" pitchFamily="18" charset="0"/>
              </a:rPr>
              <a:t>sans délai </a:t>
            </a:r>
            <a:r>
              <a:rPr lang="fr-FR" sz="2200" dirty="0">
                <a:ea typeface="Times New Roman" panose="02020603050405020304" pitchFamily="18" charset="0"/>
                <a:cs typeface="Times New Roman" panose="02020603050405020304" pitchFamily="18" charset="0"/>
              </a:rPr>
              <a:t>le président </a:t>
            </a:r>
            <a:r>
              <a:rPr lang="fr-FR" sz="2200" dirty="0" smtClean="0">
                <a:ea typeface="Times New Roman" panose="02020603050405020304" pitchFamily="18" charset="0"/>
                <a:cs typeface="Times New Roman" panose="02020603050405020304" pitchFamily="18" charset="0"/>
              </a:rPr>
              <a:t>du département </a:t>
            </a:r>
            <a:r>
              <a:rPr lang="fr-FR" sz="2200" dirty="0">
                <a:ea typeface="Times New Roman" panose="02020603050405020304" pitchFamily="18" charset="0"/>
                <a:cs typeface="Times New Roman" panose="02020603050405020304" pitchFamily="18" charset="0"/>
              </a:rPr>
              <a:t>de tout changement des coordonnées permettant de joindre l'établissement en cas d’alerte ou d'urgence : </a:t>
            </a:r>
          </a:p>
          <a:p>
            <a:pPr marL="1809750" lvl="2" indent="-685800" algn="just">
              <a:lnSpc>
                <a:spcPct val="107000"/>
              </a:lnSpc>
              <a:spcAft>
                <a:spcPts val="800"/>
              </a:spcAft>
              <a:buFont typeface="Wingdings" panose="05000000000000000000" pitchFamily="2" charset="2"/>
              <a:buChar char="§"/>
            </a:pPr>
            <a:r>
              <a:rPr lang="fr-FR" sz="2200" dirty="0"/>
              <a:t>Une adresse électronique</a:t>
            </a:r>
          </a:p>
          <a:p>
            <a:pPr marL="1809750" lvl="2" indent="-685800" algn="just">
              <a:lnSpc>
                <a:spcPct val="107000"/>
              </a:lnSpc>
              <a:spcAft>
                <a:spcPts val="800"/>
              </a:spcAft>
              <a:buFont typeface="Wingdings" panose="05000000000000000000" pitchFamily="2" charset="2"/>
              <a:buChar char="§"/>
            </a:pPr>
            <a:r>
              <a:rPr lang="fr-FR" sz="2200" dirty="0"/>
              <a:t>deux numéros de téléphone permettant aux autorités de joindre la direction et </a:t>
            </a:r>
            <a:r>
              <a:rPr lang="fr-FR" sz="2200" dirty="0" smtClean="0"/>
              <a:t>l'équipe</a:t>
            </a:r>
            <a:endParaRPr lang="fr-FR" sz="2200" dirty="0"/>
          </a:p>
          <a:p>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11</a:t>
            </a:fld>
            <a:endParaRPr lang="fr-FR" dirty="0"/>
          </a:p>
        </p:txBody>
      </p:sp>
    </p:spTree>
    <p:extLst>
      <p:ext uri="{BB962C8B-B14F-4D97-AF65-F5344CB8AC3E}">
        <p14:creationId xmlns:p14="http://schemas.microsoft.com/office/powerpoint/2010/main" xmlns="" val="631727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7774" y="541175"/>
            <a:ext cx="9539394" cy="1143000"/>
          </a:xfrm>
        </p:spPr>
        <p:txBody>
          <a:bodyPr>
            <a:normAutofit/>
          </a:bodyPr>
          <a:lstStyle/>
          <a:p>
            <a:pPr algn="ctr"/>
            <a:r>
              <a:rPr lang="fr-FR" sz="4000" dirty="0">
                <a:solidFill>
                  <a:srgbClr val="00B050"/>
                </a:solidFill>
              </a:rPr>
              <a:t>Surcapacité</a:t>
            </a:r>
            <a:r>
              <a:rPr lang="fr-FR" sz="4000" dirty="0"/>
              <a:t/>
            </a:r>
            <a:br>
              <a:rPr lang="fr-FR" sz="4000" dirty="0"/>
            </a:br>
            <a:r>
              <a:rPr lang="fr-FR" sz="2000" dirty="0"/>
              <a:t>(Arrêté du 8 octobre 2021)</a:t>
            </a:r>
          </a:p>
        </p:txBody>
      </p:sp>
      <p:sp>
        <p:nvSpPr>
          <p:cNvPr id="3" name="Espace réservé du contenu 2"/>
          <p:cNvSpPr>
            <a:spLocks noGrp="1"/>
          </p:cNvSpPr>
          <p:nvPr>
            <p:ph idx="1"/>
          </p:nvPr>
        </p:nvSpPr>
        <p:spPr>
          <a:xfrm>
            <a:off x="793271" y="1955864"/>
            <a:ext cx="9288087" cy="3857107"/>
          </a:xfrm>
        </p:spPr>
        <p:txBody>
          <a:bodyPr>
            <a:normAutofit/>
          </a:bodyPr>
          <a:lstStyle/>
          <a:p>
            <a:pPr marL="0" indent="0">
              <a:buNone/>
            </a:pPr>
            <a:endParaRPr lang="fr-FR" sz="1800" b="1" dirty="0"/>
          </a:p>
          <a:p>
            <a:pPr marL="252000" algn="just">
              <a:buFont typeface="Wingdings" panose="05000000000000000000" pitchFamily="2" charset="2"/>
              <a:buChar char="Ø"/>
            </a:pPr>
            <a:r>
              <a:rPr lang="fr-FR" sz="2400" dirty="0" smtClean="0"/>
              <a:t> Le </a:t>
            </a:r>
            <a:r>
              <a:rPr lang="fr-FR" sz="2400" dirty="0"/>
              <a:t>nombre maximal d’enfants simultanément accueillis peut atteindre </a:t>
            </a:r>
            <a:r>
              <a:rPr lang="fr-FR" sz="2400" b="1" dirty="0">
                <a:solidFill>
                  <a:srgbClr val="00B050"/>
                </a:solidFill>
              </a:rPr>
              <a:t>115 % de la capacité totale autorisée</a:t>
            </a:r>
            <a:r>
              <a:rPr lang="fr-FR" sz="2400" dirty="0"/>
              <a:t>, </a:t>
            </a:r>
            <a:r>
              <a:rPr lang="fr-FR" sz="2400" u="sng" dirty="0"/>
              <a:t>sous réserve</a:t>
            </a:r>
            <a:r>
              <a:rPr lang="fr-FR" sz="2400" dirty="0"/>
              <a:t> du respect des conditions suivantes :</a:t>
            </a:r>
          </a:p>
          <a:p>
            <a:pPr marL="0" indent="0" algn="just">
              <a:buNone/>
            </a:pPr>
            <a:endParaRPr lang="fr-FR" sz="1200" dirty="0"/>
          </a:p>
          <a:p>
            <a:pPr lvl="1" indent="-342900" algn="just">
              <a:buFont typeface="Wingdings" panose="05000000000000000000" pitchFamily="2" charset="2"/>
              <a:buChar char="§"/>
            </a:pPr>
            <a:r>
              <a:rPr lang="fr-FR" dirty="0"/>
              <a:t>le taux d’occupation hebdomadaire </a:t>
            </a:r>
            <a:r>
              <a:rPr lang="fr-FR" b="1" dirty="0">
                <a:solidFill>
                  <a:srgbClr val="00B050"/>
                </a:solidFill>
              </a:rPr>
              <a:t>ne doit pas excéder 100 %</a:t>
            </a:r>
          </a:p>
          <a:p>
            <a:pPr marL="342900" lvl="1" indent="0" algn="just">
              <a:buNone/>
            </a:pPr>
            <a:endParaRPr lang="fr-FR" sz="1200" i="1" dirty="0"/>
          </a:p>
          <a:p>
            <a:pPr lvl="1" indent="-342900" algn="just">
              <a:buFont typeface="Wingdings" panose="05000000000000000000" pitchFamily="2" charset="2"/>
              <a:buChar char="§"/>
            </a:pPr>
            <a:r>
              <a:rPr lang="fr-FR" dirty="0"/>
              <a:t>le taux d’encadrement : </a:t>
            </a:r>
          </a:p>
          <a:p>
            <a:pPr lvl="2" indent="-342900" algn="just">
              <a:buFont typeface="Courier New" panose="02070309020205020404" pitchFamily="49" charset="0"/>
              <a:buChar char="o"/>
            </a:pPr>
            <a:r>
              <a:rPr lang="fr-FR" dirty="0" smtClean="0"/>
              <a:t>1 professionnel pour 5 qui ne marchent pas et 1 pour 8 qui marchent </a:t>
            </a:r>
          </a:p>
          <a:p>
            <a:pPr lvl="2" indent="-342900" algn="just">
              <a:buFont typeface="Courier New" panose="02070309020205020404" pitchFamily="49" charset="0"/>
              <a:buChar char="o"/>
            </a:pPr>
            <a:r>
              <a:rPr lang="fr-FR" b="1" u="sng" dirty="0" smtClean="0">
                <a:solidFill>
                  <a:srgbClr val="00B050"/>
                </a:solidFill>
              </a:rPr>
              <a:t>Ou</a:t>
            </a:r>
            <a:r>
              <a:rPr lang="fr-FR" dirty="0" smtClean="0"/>
              <a:t> 1 professionnel pour 6 enfants</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12</a:t>
            </a:fld>
            <a:endParaRPr lang="fr-FR" dirty="0"/>
          </a:p>
        </p:txBody>
      </p:sp>
    </p:spTree>
    <p:extLst>
      <p:ext uri="{BB962C8B-B14F-4D97-AF65-F5344CB8AC3E}">
        <p14:creationId xmlns:p14="http://schemas.microsoft.com/office/powerpoint/2010/main" xmlns="" val="775528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9709" y="2595562"/>
            <a:ext cx="9379527" cy="2664297"/>
          </a:xfrm>
        </p:spPr>
        <p:txBody>
          <a:bodyPr/>
          <a:lstStyle/>
          <a:p>
            <a:pPr algn="just">
              <a:buFont typeface="Wingdings" panose="05000000000000000000" pitchFamily="2" charset="2"/>
              <a:buChar char="Ø"/>
            </a:pPr>
            <a:r>
              <a:rPr lang="fr-FR" sz="2200" dirty="0" smtClean="0"/>
              <a:t> Ces </a:t>
            </a:r>
            <a:r>
              <a:rPr lang="fr-FR" sz="2200" dirty="0"/>
              <a:t>éléments doivent être transmis au service PMI</a:t>
            </a:r>
          </a:p>
          <a:p>
            <a:pPr algn="just">
              <a:buFontTx/>
              <a:buChar char="-"/>
            </a:pPr>
            <a:endParaRPr lang="fr-FR" sz="2200" dirty="0"/>
          </a:p>
          <a:p>
            <a:pPr algn="just">
              <a:buFont typeface="Wingdings" panose="05000000000000000000" pitchFamily="2" charset="2"/>
              <a:buChar char="Ø"/>
            </a:pPr>
            <a:r>
              <a:rPr lang="fr-FR" sz="2200" dirty="0" smtClean="0"/>
              <a:t> Le </a:t>
            </a:r>
            <a:r>
              <a:rPr lang="fr-FR" sz="2200" dirty="0"/>
              <a:t>règlement de fonctionnement doit présenter :</a:t>
            </a:r>
          </a:p>
          <a:p>
            <a:pPr lvl="1" algn="just">
              <a:buFont typeface="Wingdings" panose="05000000000000000000" pitchFamily="2" charset="2"/>
              <a:buChar char="§"/>
            </a:pPr>
            <a:r>
              <a:rPr lang="fr-FR" sz="2200" dirty="0"/>
              <a:t>les modalités d’organisation de l’accueil en surnombre </a:t>
            </a:r>
          </a:p>
          <a:p>
            <a:pPr lvl="1" algn="just">
              <a:buFont typeface="Wingdings" panose="05000000000000000000" pitchFamily="2" charset="2"/>
              <a:buChar char="§"/>
            </a:pPr>
            <a:r>
              <a:rPr lang="fr-FR" sz="2200" dirty="0"/>
              <a:t>et son articulation avec les projets éducatifs et </a:t>
            </a:r>
            <a:r>
              <a:rPr lang="fr-FR" sz="2200" dirty="0" smtClean="0"/>
              <a:t>social  </a:t>
            </a:r>
            <a:endParaRPr lang="fr-FR" sz="2200" dirty="0"/>
          </a:p>
          <a:p>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13</a:t>
            </a:fld>
            <a:endParaRPr lang="fr-FR" dirty="0"/>
          </a:p>
        </p:txBody>
      </p:sp>
    </p:spTree>
    <p:extLst>
      <p:ext uri="{BB962C8B-B14F-4D97-AF65-F5344CB8AC3E}">
        <p14:creationId xmlns:p14="http://schemas.microsoft.com/office/powerpoint/2010/main" xmlns="" val="1343307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7898" y="430141"/>
            <a:ext cx="9722942" cy="1143000"/>
          </a:xfrm>
        </p:spPr>
        <p:txBody>
          <a:bodyPr>
            <a:noAutofit/>
          </a:bodyPr>
          <a:lstStyle/>
          <a:p>
            <a:pPr algn="ctr"/>
            <a:r>
              <a:rPr lang="fr-FR" sz="4000" dirty="0">
                <a:solidFill>
                  <a:srgbClr val="00B050"/>
                </a:solidFill>
              </a:rPr>
              <a:t>Les locaux et leur </a:t>
            </a:r>
            <a:r>
              <a:rPr lang="fr-FR" sz="4000" dirty="0" smtClean="0">
                <a:solidFill>
                  <a:srgbClr val="00B050"/>
                </a:solidFill>
              </a:rPr>
              <a:t>aménagement</a:t>
            </a:r>
            <a:br>
              <a:rPr lang="fr-FR" sz="4000" dirty="0" smtClean="0">
                <a:solidFill>
                  <a:srgbClr val="00B050"/>
                </a:solidFill>
              </a:rPr>
            </a:br>
            <a:r>
              <a:rPr lang="fr-FR" sz="2000" dirty="0"/>
              <a:t>(Arrêté du </a:t>
            </a:r>
            <a:r>
              <a:rPr lang="fr-FR" sz="2000" dirty="0" smtClean="0"/>
              <a:t>31 août 2021</a:t>
            </a:r>
            <a:r>
              <a:rPr lang="fr-FR" sz="2000" dirty="0"/>
              <a:t>)</a:t>
            </a:r>
            <a:endParaRPr lang="fr-FR" sz="2000" dirty="0">
              <a:solidFill>
                <a:srgbClr val="00B050"/>
              </a:solidFill>
            </a:endParaRPr>
          </a:p>
        </p:txBody>
      </p:sp>
      <p:sp>
        <p:nvSpPr>
          <p:cNvPr id="3" name="Espace réservé du contenu 2"/>
          <p:cNvSpPr>
            <a:spLocks noGrp="1"/>
          </p:cNvSpPr>
          <p:nvPr>
            <p:ph idx="1"/>
          </p:nvPr>
        </p:nvSpPr>
        <p:spPr>
          <a:xfrm>
            <a:off x="847898" y="2132857"/>
            <a:ext cx="9335422" cy="3469921"/>
          </a:xfrm>
        </p:spPr>
        <p:txBody>
          <a:bodyPr>
            <a:normAutofit/>
          </a:bodyPr>
          <a:lstStyle/>
          <a:p>
            <a:pPr algn="just">
              <a:buFont typeface="Wingdings" panose="05000000000000000000" pitchFamily="2" charset="2"/>
              <a:buChar char="Ø"/>
            </a:pPr>
            <a:r>
              <a:rPr lang="fr-FR" sz="2200" dirty="0" smtClean="0"/>
              <a:t> L’aménagement </a:t>
            </a:r>
            <a:r>
              <a:rPr lang="fr-FR" sz="2200" dirty="0"/>
              <a:t>intérieur et extérieur permet de mettre en œuvre l’accueil inclusif des enfants présentant un handicap ou atteints de maladie chronique</a:t>
            </a:r>
          </a:p>
          <a:p>
            <a:pPr algn="just">
              <a:buFontTx/>
              <a:buChar char="-"/>
            </a:pPr>
            <a:endParaRPr lang="fr-FR" sz="2200" dirty="0"/>
          </a:p>
          <a:p>
            <a:pPr algn="just">
              <a:buFont typeface="Wingdings" panose="05000000000000000000" pitchFamily="2" charset="2"/>
              <a:buChar char="Ø"/>
            </a:pPr>
            <a:r>
              <a:rPr lang="fr-FR" sz="2200" dirty="0" smtClean="0"/>
              <a:t> Possibilité </a:t>
            </a:r>
            <a:r>
              <a:rPr lang="fr-FR" sz="2200" dirty="0"/>
              <a:t>de proposer un accueil en semi-plein air</a:t>
            </a:r>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smtClean="0"/>
              <a:t> Les </a:t>
            </a:r>
            <a:r>
              <a:rPr lang="fr-FR" sz="2200" dirty="0"/>
              <a:t>locaux et l’aménagement intérieur doivent respecter les exigences fixées par l’arrêté du 31 août 2021 </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14</a:t>
            </a:fld>
            <a:endParaRPr lang="fr-FR" dirty="0"/>
          </a:p>
        </p:txBody>
      </p:sp>
    </p:spTree>
    <p:extLst>
      <p:ext uri="{BB962C8B-B14F-4D97-AF65-F5344CB8AC3E}">
        <p14:creationId xmlns:p14="http://schemas.microsoft.com/office/powerpoint/2010/main" xmlns="" val="2485179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5899" y="502149"/>
            <a:ext cx="9703176" cy="1143000"/>
          </a:xfrm>
        </p:spPr>
        <p:txBody>
          <a:bodyPr>
            <a:normAutofit/>
          </a:bodyPr>
          <a:lstStyle/>
          <a:p>
            <a:pPr algn="ctr"/>
            <a:r>
              <a:rPr lang="fr-FR" sz="4900" b="1" dirty="0">
                <a:solidFill>
                  <a:srgbClr val="FFC000"/>
                </a:solidFill>
              </a:rPr>
              <a:t>PROJET D’ETABLISSEMENT</a:t>
            </a:r>
            <a:r>
              <a:rPr lang="fr-FR" sz="4900" dirty="0"/>
              <a:t/>
            </a:r>
            <a:br>
              <a:rPr lang="fr-FR" sz="4900" dirty="0"/>
            </a:br>
            <a:r>
              <a:rPr lang="fr-FR" sz="2200" dirty="0"/>
              <a:t>(article R2324-29)</a:t>
            </a:r>
          </a:p>
        </p:txBody>
      </p:sp>
      <p:sp>
        <p:nvSpPr>
          <p:cNvPr id="3" name="Espace réservé du contenu 2"/>
          <p:cNvSpPr>
            <a:spLocks noGrp="1"/>
          </p:cNvSpPr>
          <p:nvPr>
            <p:ph idx="1"/>
          </p:nvPr>
        </p:nvSpPr>
        <p:spPr>
          <a:xfrm>
            <a:off x="989215" y="1472806"/>
            <a:ext cx="9257589" cy="4329478"/>
          </a:xfrm>
        </p:spPr>
        <p:txBody>
          <a:bodyPr>
            <a:normAutofit/>
          </a:bodyPr>
          <a:lstStyle/>
          <a:p>
            <a:pPr algn="ctr"/>
            <a:endParaRPr lang="fr-FR" dirty="0"/>
          </a:p>
          <a:p>
            <a:pPr marL="0" indent="0" algn="ctr">
              <a:buNone/>
            </a:pPr>
            <a:r>
              <a:rPr lang="fr-FR" sz="2600" b="1" dirty="0">
                <a:solidFill>
                  <a:srgbClr val="FFC000"/>
                </a:solidFill>
              </a:rPr>
              <a:t>Le projet d'établissement </a:t>
            </a:r>
            <a:r>
              <a:rPr lang="fr-FR" sz="2600" b="1" dirty="0" smtClean="0">
                <a:solidFill>
                  <a:srgbClr val="FFC000"/>
                </a:solidFill>
              </a:rPr>
              <a:t>doit </a:t>
            </a:r>
            <a:r>
              <a:rPr lang="fr-FR" sz="2600" b="1" dirty="0">
                <a:solidFill>
                  <a:srgbClr val="FFC000"/>
                </a:solidFill>
              </a:rPr>
              <a:t>mettre en œuvre </a:t>
            </a:r>
            <a:r>
              <a:rPr lang="fr-FR" sz="2600" b="1" u="sng" dirty="0">
                <a:solidFill>
                  <a:srgbClr val="FFC000"/>
                </a:solidFill>
              </a:rPr>
              <a:t>la charte nationale de l'accueil du jeune enfant</a:t>
            </a:r>
          </a:p>
          <a:p>
            <a:pPr marL="0" indent="0">
              <a:buNone/>
            </a:pPr>
            <a:endParaRPr lang="fr-FR" dirty="0"/>
          </a:p>
          <a:p>
            <a:pPr marL="0" indent="0">
              <a:buNone/>
            </a:pPr>
            <a:r>
              <a:rPr lang="fr-FR" sz="2200" dirty="0"/>
              <a:t>Il doit comprendre :</a:t>
            </a:r>
          </a:p>
          <a:p>
            <a:pPr>
              <a:buFontTx/>
              <a:buChar char="-"/>
            </a:pPr>
            <a:r>
              <a:rPr lang="fr-FR" sz="2200" dirty="0"/>
              <a:t>Le projet d’accueil</a:t>
            </a:r>
          </a:p>
          <a:p>
            <a:pPr>
              <a:buFontTx/>
              <a:buChar char="-"/>
            </a:pPr>
            <a:r>
              <a:rPr lang="fr-FR" sz="2200" dirty="0"/>
              <a:t>Le projet éducatif</a:t>
            </a:r>
          </a:p>
          <a:p>
            <a:pPr>
              <a:buFontTx/>
              <a:buChar char="-"/>
            </a:pPr>
            <a:r>
              <a:rPr lang="fr-FR" sz="2200" dirty="0"/>
              <a:t>Le projet social et de développement durable</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15</a:t>
            </a:fld>
            <a:endParaRPr lang="fr-FR" dirty="0"/>
          </a:p>
        </p:txBody>
      </p:sp>
    </p:spTree>
    <p:extLst>
      <p:ext uri="{BB962C8B-B14F-4D97-AF65-F5344CB8AC3E}">
        <p14:creationId xmlns:p14="http://schemas.microsoft.com/office/powerpoint/2010/main" xmlns="" val="2231590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7899" y="188640"/>
            <a:ext cx="9728113" cy="1143000"/>
          </a:xfrm>
        </p:spPr>
        <p:txBody>
          <a:bodyPr>
            <a:normAutofit/>
          </a:bodyPr>
          <a:lstStyle/>
          <a:p>
            <a:pPr algn="ctr"/>
            <a:r>
              <a:rPr lang="fr-FR" sz="4000" dirty="0">
                <a:solidFill>
                  <a:srgbClr val="FFC000"/>
                </a:solidFill>
              </a:rPr>
              <a:t>Le projet d’accueil</a:t>
            </a:r>
          </a:p>
        </p:txBody>
      </p:sp>
      <p:sp>
        <p:nvSpPr>
          <p:cNvPr id="3" name="Espace réservé du contenu 2"/>
          <p:cNvSpPr>
            <a:spLocks noGrp="1"/>
          </p:cNvSpPr>
          <p:nvPr>
            <p:ph idx="1"/>
          </p:nvPr>
        </p:nvSpPr>
        <p:spPr>
          <a:xfrm>
            <a:off x="847899" y="1805465"/>
            <a:ext cx="9279774" cy="4096572"/>
          </a:xfrm>
        </p:spPr>
        <p:txBody>
          <a:bodyPr>
            <a:normAutofit/>
          </a:bodyPr>
          <a:lstStyle/>
          <a:p>
            <a:pPr algn="just">
              <a:buFont typeface="Wingdings" panose="05000000000000000000" pitchFamily="2" charset="2"/>
              <a:buChar char="Ø"/>
            </a:pPr>
            <a:r>
              <a:rPr lang="fr-FR" sz="2200" dirty="0" smtClean="0"/>
              <a:t> Présente </a:t>
            </a:r>
            <a:r>
              <a:rPr lang="fr-FR" sz="2200" dirty="0"/>
              <a:t>les prestations d'accueil proposées et précise les durées et les rythmes </a:t>
            </a:r>
            <a:r>
              <a:rPr lang="fr-FR" sz="2200" dirty="0" smtClean="0"/>
              <a:t>d'accueil </a:t>
            </a:r>
            <a:endParaRPr lang="fr-FR" sz="2200" dirty="0"/>
          </a:p>
          <a:p>
            <a:pPr algn="just"/>
            <a:endParaRPr lang="fr-FR" sz="2200" dirty="0"/>
          </a:p>
          <a:p>
            <a:pPr algn="just">
              <a:buFont typeface="Wingdings" panose="05000000000000000000" pitchFamily="2" charset="2"/>
              <a:buChar char="Ø"/>
            </a:pPr>
            <a:r>
              <a:rPr lang="fr-FR" sz="2200" dirty="0" smtClean="0"/>
              <a:t> Détaille </a:t>
            </a:r>
            <a:r>
              <a:rPr lang="fr-FR" sz="2200" dirty="0"/>
              <a:t>les dispositions prises pour l'accueil d'enfants présentant un handicap ou atteints d'une maladie </a:t>
            </a:r>
            <a:r>
              <a:rPr lang="fr-FR" sz="2200" dirty="0" smtClean="0"/>
              <a:t>chronique </a:t>
            </a:r>
            <a:endParaRPr lang="fr-FR" sz="2200" dirty="0"/>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smtClean="0"/>
              <a:t> Intègre </a:t>
            </a:r>
            <a:r>
              <a:rPr lang="fr-FR" sz="2200" dirty="0"/>
              <a:t>une description des compétences professionnelles </a:t>
            </a:r>
            <a:r>
              <a:rPr lang="fr-FR" sz="2200" dirty="0" smtClean="0"/>
              <a:t>mobilisées</a:t>
            </a:r>
          </a:p>
          <a:p>
            <a:pPr algn="just">
              <a:buFont typeface="Wingdings" panose="05000000000000000000" pitchFamily="2" charset="2"/>
              <a:buChar char="Ø"/>
            </a:pPr>
            <a:endParaRPr lang="fr-FR" sz="2200" i="1" dirty="0"/>
          </a:p>
          <a:p>
            <a:pPr algn="just">
              <a:buFont typeface="Wingdings" panose="05000000000000000000" pitchFamily="2" charset="2"/>
              <a:buChar char="Ø"/>
            </a:pPr>
            <a:r>
              <a:rPr lang="fr-FR" sz="2200" dirty="0" smtClean="0"/>
              <a:t> Intègre </a:t>
            </a:r>
            <a:r>
              <a:rPr lang="fr-FR" sz="2200" dirty="0"/>
              <a:t>les actions menées en matière d'analyse des pratiques </a:t>
            </a:r>
            <a:r>
              <a:rPr lang="fr-FR" sz="2200" dirty="0" smtClean="0"/>
              <a:t>professionnelles</a:t>
            </a: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16</a:t>
            </a:fld>
            <a:endParaRPr lang="fr-FR" dirty="0"/>
          </a:p>
        </p:txBody>
      </p:sp>
    </p:spTree>
    <p:extLst>
      <p:ext uri="{BB962C8B-B14F-4D97-AF65-F5344CB8AC3E}">
        <p14:creationId xmlns:p14="http://schemas.microsoft.com/office/powerpoint/2010/main" xmlns="" val="3939617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5652" y="508516"/>
            <a:ext cx="9603423" cy="1176591"/>
          </a:xfrm>
        </p:spPr>
        <p:txBody>
          <a:bodyPr>
            <a:normAutofit/>
          </a:bodyPr>
          <a:lstStyle/>
          <a:p>
            <a:pPr algn="ctr"/>
            <a:r>
              <a:rPr lang="fr-FR" sz="4000" dirty="0">
                <a:solidFill>
                  <a:srgbClr val="FFC000"/>
                </a:solidFill>
              </a:rPr>
              <a:t>Le projet éducatif</a:t>
            </a:r>
          </a:p>
        </p:txBody>
      </p:sp>
      <p:sp>
        <p:nvSpPr>
          <p:cNvPr id="3" name="Espace réservé du contenu 2"/>
          <p:cNvSpPr>
            <a:spLocks noGrp="1"/>
          </p:cNvSpPr>
          <p:nvPr>
            <p:ph idx="1"/>
          </p:nvPr>
        </p:nvSpPr>
        <p:spPr>
          <a:xfrm>
            <a:off x="847898" y="1989232"/>
            <a:ext cx="9321338" cy="3929430"/>
          </a:xfrm>
        </p:spPr>
        <p:txBody>
          <a:bodyPr>
            <a:normAutofit/>
          </a:bodyPr>
          <a:lstStyle/>
          <a:p>
            <a:pPr>
              <a:buFont typeface="Wingdings" panose="05000000000000000000" pitchFamily="2" charset="2"/>
              <a:buChar char="Ø"/>
            </a:pPr>
            <a:endParaRPr lang="fr-FR" sz="2200" dirty="0" smtClean="0"/>
          </a:p>
          <a:p>
            <a:pPr>
              <a:buFont typeface="Wingdings" panose="05000000000000000000" pitchFamily="2" charset="2"/>
              <a:buChar char="Ø"/>
            </a:pPr>
            <a:r>
              <a:rPr lang="fr-FR" sz="2200" dirty="0" smtClean="0"/>
              <a:t>Précise </a:t>
            </a:r>
            <a:r>
              <a:rPr lang="fr-FR" sz="2200" dirty="0"/>
              <a:t>les dispositions prises pour assurer :</a:t>
            </a:r>
          </a:p>
          <a:p>
            <a:endParaRPr lang="fr-FR" sz="1200" dirty="0"/>
          </a:p>
          <a:p>
            <a:pPr lvl="1">
              <a:buFont typeface="Wingdings" panose="05000000000000000000" pitchFamily="2" charset="2"/>
              <a:buChar char="§"/>
            </a:pPr>
            <a:r>
              <a:rPr lang="fr-FR" sz="2200" dirty="0" smtClean="0"/>
              <a:t>l'accueil </a:t>
            </a:r>
            <a:endParaRPr lang="fr-FR" sz="2200" dirty="0"/>
          </a:p>
          <a:p>
            <a:pPr lvl="1">
              <a:buFontTx/>
              <a:buChar char="-"/>
            </a:pPr>
            <a:endParaRPr lang="fr-FR" sz="1200" dirty="0"/>
          </a:p>
          <a:p>
            <a:pPr lvl="1">
              <a:buFont typeface="Wingdings" panose="05000000000000000000" pitchFamily="2" charset="2"/>
              <a:buChar char="§"/>
            </a:pPr>
            <a:r>
              <a:rPr lang="fr-FR" sz="2200" dirty="0"/>
              <a:t>le </a:t>
            </a:r>
            <a:r>
              <a:rPr lang="fr-FR" sz="2200" dirty="0" smtClean="0"/>
              <a:t>soin </a:t>
            </a:r>
            <a:endParaRPr lang="fr-FR" sz="2200" dirty="0"/>
          </a:p>
          <a:p>
            <a:pPr lvl="1">
              <a:buFontTx/>
              <a:buChar char="-"/>
            </a:pPr>
            <a:endParaRPr lang="fr-FR" sz="1200" dirty="0"/>
          </a:p>
          <a:p>
            <a:pPr lvl="1">
              <a:buFont typeface="Wingdings" panose="05000000000000000000" pitchFamily="2" charset="2"/>
              <a:buChar char="§"/>
            </a:pPr>
            <a:r>
              <a:rPr lang="fr-FR" sz="2200" dirty="0"/>
              <a:t>le </a:t>
            </a:r>
            <a:r>
              <a:rPr lang="fr-FR" sz="2200" dirty="0" smtClean="0"/>
              <a:t>développement </a:t>
            </a:r>
            <a:endParaRPr lang="fr-FR" sz="2200" dirty="0"/>
          </a:p>
          <a:p>
            <a:pPr lvl="1">
              <a:buFontTx/>
              <a:buChar char="-"/>
            </a:pPr>
            <a:endParaRPr lang="fr-FR" sz="1200" dirty="0"/>
          </a:p>
          <a:p>
            <a:pPr lvl="1">
              <a:buFont typeface="Wingdings" panose="05000000000000000000" pitchFamily="2" charset="2"/>
              <a:buChar char="§"/>
            </a:pPr>
            <a:r>
              <a:rPr lang="fr-FR" sz="2200" dirty="0"/>
              <a:t>le bien-être et l'éveil des </a:t>
            </a:r>
            <a:r>
              <a:rPr lang="fr-FR" sz="2200" dirty="0" smtClean="0"/>
              <a:t>enfants </a:t>
            </a: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17</a:t>
            </a:fld>
            <a:endParaRPr lang="fr-FR" dirty="0"/>
          </a:p>
        </p:txBody>
      </p:sp>
    </p:spTree>
    <p:extLst>
      <p:ext uri="{BB962C8B-B14F-4D97-AF65-F5344CB8AC3E}">
        <p14:creationId xmlns:p14="http://schemas.microsoft.com/office/powerpoint/2010/main" xmlns="" val="4218356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9146" y="476714"/>
            <a:ext cx="9763332" cy="1143000"/>
          </a:xfrm>
        </p:spPr>
        <p:txBody>
          <a:bodyPr>
            <a:noAutofit/>
          </a:bodyPr>
          <a:lstStyle/>
          <a:p>
            <a:pPr algn="ctr"/>
            <a:r>
              <a:rPr lang="fr-FR" sz="4000" dirty="0">
                <a:solidFill>
                  <a:srgbClr val="FFC000"/>
                </a:solidFill>
              </a:rPr>
              <a:t>Projet social et de développement durable </a:t>
            </a:r>
          </a:p>
        </p:txBody>
      </p:sp>
      <p:sp>
        <p:nvSpPr>
          <p:cNvPr id="3" name="Espace réservé du contenu 2"/>
          <p:cNvSpPr>
            <a:spLocks noGrp="1"/>
          </p:cNvSpPr>
          <p:nvPr>
            <p:ph idx="1"/>
          </p:nvPr>
        </p:nvSpPr>
        <p:spPr>
          <a:xfrm>
            <a:off x="872837" y="2095403"/>
            <a:ext cx="9288087" cy="3994264"/>
          </a:xfrm>
        </p:spPr>
        <p:txBody>
          <a:bodyPr>
            <a:normAutofit/>
          </a:bodyPr>
          <a:lstStyle/>
          <a:p>
            <a:pPr algn="just">
              <a:buFont typeface="Wingdings" panose="05000000000000000000" pitchFamily="2" charset="2"/>
              <a:buChar char="Ø"/>
            </a:pPr>
            <a:r>
              <a:rPr lang="fr-FR" sz="2200" dirty="0" smtClean="0"/>
              <a:t> Précise </a:t>
            </a:r>
            <a:r>
              <a:rPr lang="fr-FR" sz="2200" dirty="0"/>
              <a:t>les modalités d'intégration de l'établissement dans son environnement social et vis-à-vis de ses partenaires </a:t>
            </a:r>
            <a:r>
              <a:rPr lang="fr-FR" sz="2200" dirty="0" smtClean="0"/>
              <a:t>extérieurs</a:t>
            </a:r>
            <a:endParaRPr lang="fr-FR" sz="2200" dirty="0"/>
          </a:p>
          <a:p>
            <a:pPr algn="just">
              <a:buFont typeface="Wingdings" panose="05000000000000000000" pitchFamily="2" charset="2"/>
              <a:buChar char="Ø"/>
            </a:pPr>
            <a:endParaRPr lang="fr-FR" sz="1400" dirty="0"/>
          </a:p>
          <a:p>
            <a:pPr algn="just">
              <a:buFont typeface="Wingdings" panose="05000000000000000000" pitchFamily="2" charset="2"/>
              <a:buChar char="Ø"/>
            </a:pPr>
            <a:r>
              <a:rPr lang="fr-FR" sz="2200" dirty="0" smtClean="0"/>
              <a:t> Intègre </a:t>
            </a:r>
            <a:r>
              <a:rPr lang="fr-FR" sz="2200" dirty="0"/>
              <a:t>:</a:t>
            </a:r>
          </a:p>
          <a:p>
            <a:pPr lvl="1" algn="just">
              <a:buFont typeface="Wingdings" panose="05000000000000000000" pitchFamily="2" charset="2"/>
              <a:buChar char="§"/>
            </a:pPr>
            <a:r>
              <a:rPr lang="fr-FR" sz="2200" dirty="0"/>
              <a:t> les modalités de participation des familles à la vie de l'établissement</a:t>
            </a:r>
          </a:p>
          <a:p>
            <a:pPr lvl="1" algn="just">
              <a:buFont typeface="Wingdings" panose="05000000000000000000" pitchFamily="2" charset="2"/>
              <a:buChar char="§"/>
            </a:pPr>
            <a:r>
              <a:rPr lang="fr-FR" sz="2200" dirty="0"/>
              <a:t>les actions de soutien à la parentalité proposées</a:t>
            </a:r>
          </a:p>
          <a:p>
            <a:pPr algn="just">
              <a:buFont typeface="Wingdings" panose="05000000000000000000" pitchFamily="2" charset="2"/>
              <a:buChar char="§"/>
            </a:pPr>
            <a:endParaRPr lang="fr-FR" sz="1600" dirty="0"/>
          </a:p>
          <a:p>
            <a:pPr algn="just">
              <a:buFont typeface="Wingdings" panose="05000000000000000000" pitchFamily="2" charset="2"/>
              <a:buChar char="Ø"/>
            </a:pPr>
            <a:r>
              <a:rPr lang="fr-FR" sz="2200" dirty="0" smtClean="0"/>
              <a:t> Décrit </a:t>
            </a:r>
            <a:r>
              <a:rPr lang="fr-FR" sz="2200" dirty="0"/>
              <a:t>comment l'établissement inscrit son activité dans une démarche en faveur du développement </a:t>
            </a:r>
            <a:r>
              <a:rPr lang="fr-FR" sz="2200" dirty="0" smtClean="0"/>
              <a:t>durable</a:t>
            </a:r>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18</a:t>
            </a:fld>
            <a:endParaRPr lang="fr-FR" dirty="0"/>
          </a:p>
        </p:txBody>
      </p:sp>
    </p:spTree>
    <p:extLst>
      <p:ext uri="{BB962C8B-B14F-4D97-AF65-F5344CB8AC3E}">
        <p14:creationId xmlns:p14="http://schemas.microsoft.com/office/powerpoint/2010/main" xmlns="" val="2996390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1397" y="633920"/>
            <a:ext cx="9737766" cy="1086897"/>
          </a:xfrm>
        </p:spPr>
        <p:txBody>
          <a:bodyPr>
            <a:normAutofit fontScale="90000"/>
          </a:bodyPr>
          <a:lstStyle/>
          <a:p>
            <a:pPr algn="ctr"/>
            <a:r>
              <a:rPr lang="fr-FR" sz="5400" b="1" dirty="0">
                <a:solidFill>
                  <a:srgbClr val="FFC000"/>
                </a:solidFill>
              </a:rPr>
              <a:t>REGLEMENT DE FONCTIONNEMENT </a:t>
            </a:r>
            <a:r>
              <a:rPr lang="fr-FR" sz="4000" b="1" dirty="0" smtClean="0">
                <a:solidFill>
                  <a:srgbClr val="FFC000"/>
                </a:solidFill>
              </a:rPr>
              <a:t/>
            </a:r>
            <a:br>
              <a:rPr lang="fr-FR" sz="4000" b="1" dirty="0" smtClean="0">
                <a:solidFill>
                  <a:srgbClr val="FFC000"/>
                </a:solidFill>
              </a:rPr>
            </a:br>
            <a:r>
              <a:rPr lang="fr-FR" sz="2200" dirty="0">
                <a:solidFill>
                  <a:prstClr val="black"/>
                </a:solidFill>
              </a:rPr>
              <a:t>(article </a:t>
            </a:r>
            <a:r>
              <a:rPr lang="fr-FR" sz="2200" dirty="0" smtClean="0">
                <a:solidFill>
                  <a:prstClr val="black"/>
                </a:solidFill>
              </a:rPr>
              <a:t>R2324-30)</a:t>
            </a:r>
            <a:r>
              <a:rPr lang="fr-FR" b="1" dirty="0" smtClean="0"/>
              <a:t/>
            </a:r>
            <a:br>
              <a:rPr lang="fr-FR" b="1" dirty="0" smtClean="0"/>
            </a:br>
            <a:endParaRPr lang="fr-FR" sz="2000" dirty="0"/>
          </a:p>
        </p:txBody>
      </p:sp>
      <p:sp>
        <p:nvSpPr>
          <p:cNvPr id="3" name="Espace réservé du contenu 2"/>
          <p:cNvSpPr>
            <a:spLocks noGrp="1"/>
          </p:cNvSpPr>
          <p:nvPr>
            <p:ph idx="1"/>
          </p:nvPr>
        </p:nvSpPr>
        <p:spPr>
          <a:xfrm>
            <a:off x="781397" y="2299146"/>
            <a:ext cx="9667701" cy="3478875"/>
          </a:xfrm>
        </p:spPr>
        <p:txBody>
          <a:bodyPr>
            <a:noAutofit/>
          </a:bodyPr>
          <a:lstStyle/>
          <a:p>
            <a:pPr algn="just">
              <a:buFont typeface="Wingdings" panose="05000000000000000000" pitchFamily="2" charset="2"/>
              <a:buChar char="Ø"/>
            </a:pPr>
            <a:r>
              <a:rPr lang="fr-FR" sz="2200" dirty="0" smtClean="0"/>
              <a:t> Il </a:t>
            </a:r>
            <a:r>
              <a:rPr lang="fr-FR" sz="2200" dirty="0"/>
              <a:t>précise les modalités </a:t>
            </a:r>
            <a:r>
              <a:rPr lang="fr-FR" sz="2200" dirty="0" smtClean="0"/>
              <a:t>d’organisation </a:t>
            </a:r>
            <a:r>
              <a:rPr lang="fr-FR" sz="2200" dirty="0"/>
              <a:t>et de fonctionnement :</a:t>
            </a:r>
          </a:p>
          <a:p>
            <a:pPr marL="0" indent="0" algn="just">
              <a:buNone/>
            </a:pPr>
            <a:endParaRPr lang="fr-FR" sz="1200" dirty="0"/>
          </a:p>
          <a:p>
            <a:pPr lvl="1" algn="just">
              <a:buFont typeface="Wingdings" panose="05000000000000000000" pitchFamily="2" charset="2"/>
              <a:buChar char="§"/>
            </a:pPr>
            <a:r>
              <a:rPr lang="fr-FR" sz="2200" dirty="0"/>
              <a:t>Les fonctions du </a:t>
            </a:r>
            <a:r>
              <a:rPr lang="fr-FR" sz="2200" dirty="0" smtClean="0"/>
              <a:t>directeur</a:t>
            </a:r>
            <a:endParaRPr lang="fr-FR" sz="2200" dirty="0"/>
          </a:p>
          <a:p>
            <a:pPr lvl="1" algn="just">
              <a:buFont typeface="Wingdings" panose="05000000000000000000" pitchFamily="2" charset="2"/>
              <a:buChar char="§"/>
            </a:pPr>
            <a:endParaRPr lang="fr-FR" sz="1200" dirty="0"/>
          </a:p>
          <a:p>
            <a:pPr lvl="1">
              <a:buFont typeface="Wingdings" panose="05000000000000000000" pitchFamily="2" charset="2"/>
              <a:buChar char="§"/>
            </a:pPr>
            <a:r>
              <a:rPr lang="fr-FR" sz="2200" dirty="0"/>
              <a:t> Les modalités permettant d'assurer, en toutes circonstances, la continuité de la fonction de </a:t>
            </a:r>
            <a:r>
              <a:rPr lang="fr-FR" sz="2200" dirty="0" smtClean="0"/>
              <a:t>direction</a:t>
            </a:r>
            <a:r>
              <a:rPr lang="fr-FR" sz="1600" dirty="0"/>
              <a:t/>
            </a:r>
            <a:br>
              <a:rPr lang="fr-FR" sz="1600" dirty="0"/>
            </a:br>
            <a:endParaRPr lang="fr-FR" sz="1600" dirty="0"/>
          </a:p>
          <a:p>
            <a:pPr lvl="1" algn="just">
              <a:buFont typeface="Wingdings" panose="05000000000000000000" pitchFamily="2" charset="2"/>
              <a:buChar char="§"/>
            </a:pPr>
            <a:r>
              <a:rPr lang="fr-FR" sz="2200" dirty="0"/>
              <a:t> Les modalités d'inscription et les conditions d'admission des </a:t>
            </a:r>
            <a:r>
              <a:rPr lang="fr-FR" sz="2200" dirty="0" smtClean="0"/>
              <a:t>enfants</a:t>
            </a:r>
            <a:endParaRPr lang="fr-FR" sz="2200" dirty="0"/>
          </a:p>
          <a:p>
            <a:pPr lvl="1">
              <a:buFont typeface="Wingdings" panose="05000000000000000000" pitchFamily="2" charset="2"/>
              <a:buChar char="§"/>
            </a:pP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19</a:t>
            </a:fld>
            <a:endParaRPr lang="fr-FR" dirty="0"/>
          </a:p>
        </p:txBody>
      </p:sp>
    </p:spTree>
    <p:extLst>
      <p:ext uri="{BB962C8B-B14F-4D97-AF65-F5344CB8AC3E}">
        <p14:creationId xmlns:p14="http://schemas.microsoft.com/office/powerpoint/2010/main" xmlns="" val="239490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7035" y="741537"/>
            <a:ext cx="8229600" cy="845021"/>
          </a:xfrm>
        </p:spPr>
        <p:txBody>
          <a:bodyPr/>
          <a:lstStyle/>
          <a:p>
            <a:pPr algn="ctr"/>
            <a:r>
              <a:rPr lang="fr-FR" dirty="0" smtClean="0"/>
              <a:t>Textes de référence</a:t>
            </a:r>
            <a:endParaRPr lang="fr-FR" dirty="0"/>
          </a:p>
        </p:txBody>
      </p:sp>
      <p:sp>
        <p:nvSpPr>
          <p:cNvPr id="3" name="Espace réservé du contenu 2"/>
          <p:cNvSpPr>
            <a:spLocks noGrp="1"/>
          </p:cNvSpPr>
          <p:nvPr>
            <p:ph idx="1"/>
          </p:nvPr>
        </p:nvSpPr>
        <p:spPr>
          <a:xfrm>
            <a:off x="770709" y="2275066"/>
            <a:ext cx="9875520" cy="2688820"/>
          </a:xfrm>
        </p:spPr>
        <p:txBody>
          <a:bodyPr>
            <a:noAutofit/>
          </a:bodyPr>
          <a:lstStyle/>
          <a:p>
            <a:pPr algn="just">
              <a:buFont typeface="Wingdings" panose="05000000000000000000" pitchFamily="2" charset="2"/>
              <a:buChar char="Ø"/>
            </a:pPr>
            <a:r>
              <a:rPr lang="fr-FR" sz="2200" dirty="0" smtClean="0"/>
              <a:t> Rapport </a:t>
            </a:r>
            <a:r>
              <a:rPr lang="fr-FR" sz="2200" dirty="0"/>
              <a:t>au Président de la République relatif à l’ordonnance n°2021-611 du 19 mai 2021 relative aux services aux familles</a:t>
            </a:r>
          </a:p>
          <a:p>
            <a:pPr algn="just">
              <a:buFont typeface="Wingdings" panose="05000000000000000000" pitchFamily="2" charset="2"/>
              <a:buChar char="Ø"/>
            </a:pPr>
            <a:r>
              <a:rPr lang="fr-FR" sz="2200" dirty="0" smtClean="0"/>
              <a:t> Ordonnance </a:t>
            </a:r>
            <a:r>
              <a:rPr lang="fr-FR" sz="2200" dirty="0"/>
              <a:t>2021-611 du 19 mai 2021 relative aux services et </a:t>
            </a:r>
            <a:r>
              <a:rPr lang="fr-FR" sz="2200" dirty="0" smtClean="0"/>
              <a:t>familles</a:t>
            </a:r>
            <a:endParaRPr lang="fr-FR" sz="2200" dirty="0"/>
          </a:p>
          <a:p>
            <a:pPr algn="just">
              <a:buFont typeface="Wingdings" panose="05000000000000000000" pitchFamily="2" charset="2"/>
              <a:buChar char="Ø"/>
            </a:pPr>
            <a:r>
              <a:rPr lang="fr-FR" sz="2200" dirty="0" smtClean="0"/>
              <a:t> Décret </a:t>
            </a:r>
            <a:r>
              <a:rPr lang="fr-FR" sz="2200" dirty="0"/>
              <a:t>n°2021-1115 du 25 août 2021 relatif aux relais petite enfance et à l’information des familles sur les disponibilités d’accueil en EAJE</a:t>
            </a:r>
          </a:p>
          <a:p>
            <a:pPr algn="just">
              <a:buFont typeface="Wingdings" panose="05000000000000000000" pitchFamily="2" charset="2"/>
              <a:buChar char="Ø"/>
            </a:pPr>
            <a:r>
              <a:rPr lang="fr-FR" sz="2200" dirty="0" smtClean="0"/>
              <a:t> Décret </a:t>
            </a:r>
            <a:r>
              <a:rPr lang="fr-FR" sz="2200" dirty="0"/>
              <a:t>2021-1131 du 30 Août 2021 relatif aux assistants maternels et aux </a:t>
            </a:r>
            <a:r>
              <a:rPr lang="fr-FR" sz="2200" dirty="0" smtClean="0"/>
              <a:t> EAJE</a:t>
            </a: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a:t>
            </a:fld>
            <a:endParaRPr lang="fr-FR" dirty="0"/>
          </a:p>
        </p:txBody>
      </p:sp>
    </p:spTree>
    <p:extLst>
      <p:ext uri="{BB962C8B-B14F-4D97-AF65-F5344CB8AC3E}">
        <p14:creationId xmlns:p14="http://schemas.microsoft.com/office/powerpoint/2010/main" xmlns="" val="537992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73083" y="2375211"/>
            <a:ext cx="9637837" cy="3352259"/>
          </a:xfrm>
        </p:spPr>
        <p:txBody>
          <a:bodyPr>
            <a:normAutofit fontScale="92500" lnSpcReduction="10000"/>
          </a:bodyPr>
          <a:lstStyle/>
          <a:p>
            <a:pPr lvl="1" algn="just">
              <a:buFont typeface="Wingdings" panose="05000000000000000000" pitchFamily="2" charset="2"/>
              <a:buChar char="§"/>
            </a:pPr>
            <a:r>
              <a:rPr lang="fr-FR" dirty="0"/>
              <a:t>Les horaires et les conditions d’arrivée et de départ des enfants</a:t>
            </a:r>
          </a:p>
          <a:p>
            <a:pPr lvl="1" algn="just">
              <a:buFont typeface="Wingdings" panose="05000000000000000000" pitchFamily="2" charset="2"/>
              <a:buChar char="§"/>
            </a:pPr>
            <a:endParaRPr lang="fr-FR" dirty="0"/>
          </a:p>
          <a:p>
            <a:pPr lvl="1" algn="just">
              <a:buFont typeface="Wingdings" panose="05000000000000000000" pitchFamily="2" charset="2"/>
              <a:buChar char="§"/>
            </a:pPr>
            <a:r>
              <a:rPr lang="fr-FR" dirty="0"/>
              <a:t>Le mode de calcul des tarifs et les éléments du contrat d'accueil </a:t>
            </a:r>
          </a:p>
          <a:p>
            <a:pPr lvl="1" algn="just">
              <a:buFont typeface="Wingdings" panose="05000000000000000000" pitchFamily="2" charset="2"/>
              <a:buChar char="§"/>
            </a:pPr>
            <a:endParaRPr lang="fr-FR" dirty="0"/>
          </a:p>
          <a:p>
            <a:pPr lvl="1" algn="just">
              <a:buFont typeface="Wingdings" panose="05000000000000000000" pitchFamily="2" charset="2"/>
              <a:buChar char="§"/>
            </a:pPr>
            <a:r>
              <a:rPr lang="fr-FR" dirty="0"/>
              <a:t>Les modalités du concours du référent “ Santé et Accueil inclusif ”</a:t>
            </a:r>
          </a:p>
          <a:p>
            <a:pPr lvl="1" algn="just">
              <a:buFont typeface="Wingdings" panose="05000000000000000000" pitchFamily="2" charset="2"/>
              <a:buChar char="§"/>
            </a:pPr>
            <a:endParaRPr lang="fr-FR" dirty="0"/>
          </a:p>
          <a:p>
            <a:pPr lvl="1">
              <a:buFont typeface="Wingdings" panose="05000000000000000000" pitchFamily="2" charset="2"/>
              <a:buChar char="§"/>
            </a:pPr>
            <a:r>
              <a:rPr lang="fr-FR" dirty="0"/>
              <a:t>Les modalités de mise en œuvre des dispositions en lien avec la surcapacité</a:t>
            </a:r>
            <a:r>
              <a:rPr lang="fr-FR" sz="1700" dirty="0"/>
              <a:t/>
            </a:r>
            <a:br>
              <a:rPr lang="fr-FR" sz="1700" dirty="0"/>
            </a:br>
            <a:r>
              <a:rPr lang="fr-FR" dirty="0"/>
              <a:t/>
            </a:r>
            <a:br>
              <a:rPr lang="fr-FR" dirty="0"/>
            </a:br>
            <a:r>
              <a:rPr lang="fr-FR" dirty="0"/>
              <a:t/>
            </a:r>
            <a:br>
              <a:rPr lang="fr-FR" dirty="0"/>
            </a:br>
            <a:endParaRPr lang="fr-FR" dirty="0"/>
          </a:p>
          <a:p>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20</a:t>
            </a:fld>
            <a:endParaRPr lang="fr-FR" dirty="0"/>
          </a:p>
        </p:txBody>
      </p:sp>
    </p:spTree>
    <p:extLst>
      <p:ext uri="{BB962C8B-B14F-4D97-AF65-F5344CB8AC3E}">
        <p14:creationId xmlns:p14="http://schemas.microsoft.com/office/powerpoint/2010/main" xmlns="" val="3891329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6211" y="496706"/>
            <a:ext cx="9354589" cy="1143000"/>
          </a:xfrm>
        </p:spPr>
        <p:txBody>
          <a:bodyPr>
            <a:normAutofit fontScale="90000"/>
          </a:bodyPr>
          <a:lstStyle/>
          <a:p>
            <a:pPr algn="ctr"/>
            <a:r>
              <a:rPr lang="fr-FR" dirty="0" smtClean="0">
                <a:solidFill>
                  <a:srgbClr val="FFC000"/>
                </a:solidFill>
              </a:rPr>
              <a:t>Documents annexés au règlement de fonctionnement</a:t>
            </a:r>
            <a:endParaRPr lang="fr-FR" dirty="0">
              <a:solidFill>
                <a:srgbClr val="FFC000"/>
              </a:solidFill>
            </a:endParaRPr>
          </a:p>
        </p:txBody>
      </p:sp>
      <p:sp>
        <p:nvSpPr>
          <p:cNvPr id="3" name="Espace réservé du contenu 2"/>
          <p:cNvSpPr>
            <a:spLocks noGrp="1"/>
          </p:cNvSpPr>
          <p:nvPr>
            <p:ph idx="1"/>
          </p:nvPr>
        </p:nvSpPr>
        <p:spPr>
          <a:xfrm>
            <a:off x="856211" y="2076994"/>
            <a:ext cx="9704514" cy="3766854"/>
          </a:xfrm>
        </p:spPr>
        <p:txBody>
          <a:bodyPr>
            <a:normAutofit fontScale="85000" lnSpcReduction="20000"/>
          </a:bodyPr>
          <a:lstStyle/>
          <a:p>
            <a:pPr algn="just">
              <a:buFont typeface="Wingdings" panose="05000000000000000000" pitchFamily="2" charset="2"/>
              <a:buChar char="Ø"/>
            </a:pPr>
            <a:r>
              <a:rPr lang="fr-FR" sz="2600" dirty="0">
                <a:solidFill>
                  <a:srgbClr val="FFC000"/>
                </a:solidFill>
              </a:rPr>
              <a:t>1° </a:t>
            </a:r>
            <a:r>
              <a:rPr lang="fr-FR" sz="2600" dirty="0"/>
              <a:t>Un protocole détaillant les mesures à prendre dans les situations d'urgence</a:t>
            </a:r>
          </a:p>
          <a:p>
            <a:pPr>
              <a:buFont typeface="Wingdings" panose="05000000000000000000" pitchFamily="2" charset="2"/>
              <a:buChar char="Ø"/>
            </a:pPr>
            <a:endParaRPr lang="fr-FR" sz="1400" dirty="0"/>
          </a:p>
          <a:p>
            <a:pPr algn="just">
              <a:buFont typeface="Wingdings" panose="05000000000000000000" pitchFamily="2" charset="2"/>
              <a:buChar char="Ø"/>
            </a:pPr>
            <a:r>
              <a:rPr lang="fr-FR" sz="2600" dirty="0">
                <a:solidFill>
                  <a:srgbClr val="FFC000"/>
                </a:solidFill>
              </a:rPr>
              <a:t>2° </a:t>
            </a:r>
            <a:r>
              <a:rPr lang="fr-FR" sz="2600" dirty="0"/>
              <a:t>Un protocole détaillant les mesures préventives d'hygiène générale et les mesures d'hygiène renforcées</a:t>
            </a:r>
          </a:p>
          <a:p>
            <a:pPr algn="just">
              <a:buFont typeface="Wingdings" panose="05000000000000000000" pitchFamily="2" charset="2"/>
              <a:buChar char="Ø"/>
            </a:pPr>
            <a:endParaRPr lang="fr-FR" sz="1400" dirty="0"/>
          </a:p>
          <a:p>
            <a:pPr algn="just">
              <a:buFont typeface="Wingdings" panose="05000000000000000000" pitchFamily="2" charset="2"/>
              <a:buChar char="Ø"/>
            </a:pPr>
            <a:r>
              <a:rPr lang="fr-FR" sz="2600" dirty="0">
                <a:solidFill>
                  <a:srgbClr val="FFC000"/>
                </a:solidFill>
              </a:rPr>
              <a:t>3° </a:t>
            </a:r>
            <a:r>
              <a:rPr lang="fr-FR" sz="2600" dirty="0"/>
              <a:t>Un protocole détaillant les modalités de délivrance de soins spécifiques, occasionnels ou </a:t>
            </a:r>
            <a:r>
              <a:rPr lang="fr-FR" sz="2600" dirty="0" smtClean="0"/>
              <a:t>réguliers</a:t>
            </a:r>
          </a:p>
          <a:p>
            <a:pPr marL="0" indent="0" algn="just">
              <a:buNone/>
            </a:pPr>
            <a:endParaRPr lang="fr-FR" sz="1600" dirty="0" smtClean="0"/>
          </a:p>
          <a:p>
            <a:pPr algn="just">
              <a:buFont typeface="Wingdings" panose="05000000000000000000" pitchFamily="2" charset="2"/>
              <a:buChar char="Ø"/>
            </a:pPr>
            <a:r>
              <a:rPr lang="fr-FR" sz="2600" dirty="0">
                <a:solidFill>
                  <a:srgbClr val="FFC000"/>
                </a:solidFill>
              </a:rPr>
              <a:t>4° </a:t>
            </a:r>
            <a:r>
              <a:rPr lang="fr-FR" sz="2600" dirty="0"/>
              <a:t>Un protocole détaillant les conduites à tenir et les mesures à prendre en cas de suspicion de maltraitance ou de situation présentant un danger pour l'enfant </a:t>
            </a:r>
          </a:p>
          <a:p>
            <a:pPr>
              <a:buFont typeface="Wingdings" panose="05000000000000000000" pitchFamily="2" charset="2"/>
              <a:buChar char="Ø"/>
            </a:pPr>
            <a:endParaRPr lang="fr-FR" sz="1900" dirty="0"/>
          </a:p>
          <a:p>
            <a:pPr algn="just">
              <a:buFont typeface="Wingdings" panose="05000000000000000000" pitchFamily="2" charset="2"/>
              <a:buChar char="Ø"/>
            </a:pPr>
            <a:r>
              <a:rPr lang="fr-FR" sz="2600" dirty="0">
                <a:solidFill>
                  <a:srgbClr val="FFC000"/>
                </a:solidFill>
              </a:rPr>
              <a:t>5° </a:t>
            </a:r>
            <a:r>
              <a:rPr lang="fr-FR" sz="2600" dirty="0"/>
              <a:t>Un protocole détaillant les mesures de sécurité à suivre lors des sorties</a:t>
            </a:r>
          </a:p>
          <a:p>
            <a:pPr algn="just">
              <a:buFont typeface="Wingdings" panose="05000000000000000000" pitchFamily="2" charset="2"/>
              <a:buChar char="Ø"/>
            </a:pP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21</a:t>
            </a:fld>
            <a:endParaRPr lang="fr-FR" dirty="0"/>
          </a:p>
        </p:txBody>
      </p:sp>
    </p:spTree>
    <p:extLst>
      <p:ext uri="{BB962C8B-B14F-4D97-AF65-F5344CB8AC3E}">
        <p14:creationId xmlns:p14="http://schemas.microsoft.com/office/powerpoint/2010/main" xmlns="" val="912601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6210" y="2165468"/>
            <a:ext cx="9717578" cy="3695006"/>
          </a:xfrm>
        </p:spPr>
        <p:txBody>
          <a:bodyPr>
            <a:normAutofit/>
          </a:bodyPr>
          <a:lstStyle/>
          <a:p>
            <a:pPr algn="just">
              <a:buFont typeface="Wingdings" panose="05000000000000000000" pitchFamily="2" charset="2"/>
              <a:buChar char="Ø"/>
            </a:pPr>
            <a:r>
              <a:rPr lang="fr-FR" sz="2200" dirty="0" smtClean="0"/>
              <a:t> Protocole </a:t>
            </a:r>
            <a:r>
              <a:rPr lang="fr-FR" sz="2200" dirty="0"/>
              <a:t>de mise en sûreté détaillant les actions à prendre face au risque d'attentat. </a:t>
            </a:r>
          </a:p>
          <a:p>
            <a:pPr>
              <a:buFont typeface="Wingdings" panose="05000000000000000000" pitchFamily="2" charset="2"/>
              <a:buChar char="Ø"/>
            </a:pPr>
            <a:endParaRPr lang="fr-FR" sz="2200" dirty="0"/>
          </a:p>
          <a:p>
            <a:pPr marL="0" indent="0" algn="just">
              <a:buNone/>
            </a:pPr>
            <a:r>
              <a:rPr lang="fr-FR" sz="2200" dirty="0"/>
              <a:t>Transmis pour information </a:t>
            </a:r>
            <a:r>
              <a:rPr lang="fr-FR" sz="2200" u="sng" dirty="0"/>
              <a:t>au maire de la commune d'implantation</a:t>
            </a:r>
            <a:r>
              <a:rPr lang="fr-FR" sz="2200" dirty="0"/>
              <a:t> ainsi </a:t>
            </a:r>
            <a:r>
              <a:rPr lang="fr-FR" sz="2200" u="sng" dirty="0"/>
              <a:t>qu'au représentant de l'Etat dans le département. </a:t>
            </a:r>
          </a:p>
          <a:p>
            <a:pPr marL="0" indent="0">
              <a:buNone/>
            </a:pPr>
            <a:endParaRPr lang="fr-FR" sz="2200" dirty="0"/>
          </a:p>
          <a:p>
            <a:pPr marL="0" indent="0" algn="just">
              <a:buNone/>
            </a:pPr>
            <a:r>
              <a:rPr lang="fr-FR" sz="2200" b="1" dirty="0">
                <a:solidFill>
                  <a:srgbClr val="FF0000"/>
                </a:solidFill>
              </a:rPr>
              <a:t>Au vu de la confidentialité, ce document ne doit pas être annexé au règlement de fonctionnement.</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22</a:t>
            </a:fld>
            <a:endParaRPr lang="fr-FR" dirty="0"/>
          </a:p>
        </p:txBody>
      </p:sp>
    </p:spTree>
    <p:extLst>
      <p:ext uri="{BB962C8B-B14F-4D97-AF65-F5344CB8AC3E}">
        <p14:creationId xmlns:p14="http://schemas.microsoft.com/office/powerpoint/2010/main" xmlns="" val="2597472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8022" y="443781"/>
            <a:ext cx="9338443" cy="1642194"/>
          </a:xfrm>
        </p:spPr>
        <p:txBody>
          <a:bodyPr>
            <a:noAutofit/>
          </a:bodyPr>
          <a:lstStyle/>
          <a:p>
            <a:pPr algn="ctr"/>
            <a:r>
              <a:rPr lang="fr-FR" sz="4000" dirty="0">
                <a:solidFill>
                  <a:srgbClr val="FFC000"/>
                </a:solidFill>
              </a:rPr>
              <a:t>Consultation et mise à disposition du projet établissement et règlement de fonctionnement</a:t>
            </a:r>
            <a:r>
              <a:rPr lang="fr-FR" sz="4000" dirty="0"/>
              <a:t/>
            </a:r>
            <a:br>
              <a:rPr lang="fr-FR" sz="4000" dirty="0"/>
            </a:br>
            <a:endParaRPr lang="fr-FR" sz="2000" dirty="0"/>
          </a:p>
        </p:txBody>
      </p:sp>
      <p:sp>
        <p:nvSpPr>
          <p:cNvPr id="3" name="Espace réservé du contenu 2"/>
          <p:cNvSpPr>
            <a:spLocks noGrp="1"/>
          </p:cNvSpPr>
          <p:nvPr>
            <p:ph idx="1"/>
          </p:nvPr>
        </p:nvSpPr>
        <p:spPr>
          <a:xfrm>
            <a:off x="798022" y="2939300"/>
            <a:ext cx="9699258" cy="2563725"/>
          </a:xfrm>
        </p:spPr>
        <p:txBody>
          <a:bodyPr>
            <a:normAutofit/>
          </a:bodyPr>
          <a:lstStyle/>
          <a:p>
            <a:pPr algn="just">
              <a:buFont typeface="Wingdings" panose="05000000000000000000" pitchFamily="2" charset="2"/>
              <a:buChar char="Ø"/>
            </a:pPr>
            <a:r>
              <a:rPr lang="fr-FR" sz="2200" dirty="0" smtClean="0"/>
              <a:t> Le </a:t>
            </a:r>
            <a:r>
              <a:rPr lang="fr-FR" sz="2200" dirty="0"/>
              <a:t>PE doit être consultable sur le site internet de l’établissement ou de la CNAF</a:t>
            </a:r>
          </a:p>
          <a:p>
            <a:pPr>
              <a:buFont typeface="Wingdings" panose="05000000000000000000" pitchFamily="2" charset="2"/>
              <a:buChar char="Ø"/>
            </a:pPr>
            <a:endParaRPr lang="fr-FR" sz="2400" dirty="0"/>
          </a:p>
          <a:p>
            <a:pPr algn="just">
              <a:buFont typeface="Wingdings" panose="05000000000000000000" pitchFamily="2" charset="2"/>
              <a:buChar char="Ø"/>
            </a:pPr>
            <a:r>
              <a:rPr lang="fr-FR" sz="2200" dirty="0" smtClean="0"/>
              <a:t> Le </a:t>
            </a:r>
            <a:r>
              <a:rPr lang="fr-FR" sz="2200" dirty="0"/>
              <a:t>PE et le RF et ses annexes (sauf protocole sûreté) doivent être affichés dans l’établissement</a:t>
            </a:r>
            <a:endParaRPr lang="fr-FR" dirty="0"/>
          </a:p>
          <a:p>
            <a:endParaRPr lang="fr-FR" dirty="0" smtClean="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23</a:t>
            </a:fld>
            <a:endParaRPr lang="fr-FR" dirty="0"/>
          </a:p>
        </p:txBody>
      </p:sp>
    </p:spTree>
    <p:extLst>
      <p:ext uri="{BB962C8B-B14F-4D97-AF65-F5344CB8AC3E}">
        <p14:creationId xmlns:p14="http://schemas.microsoft.com/office/powerpoint/2010/main" xmlns="" val="415580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06335" y="2276872"/>
            <a:ext cx="9509881" cy="3209528"/>
          </a:xfrm>
        </p:spPr>
        <p:txBody>
          <a:bodyPr>
            <a:normAutofit/>
          </a:bodyPr>
          <a:lstStyle/>
          <a:p>
            <a:pPr algn="just">
              <a:buFont typeface="Wingdings" panose="05000000000000000000" pitchFamily="2" charset="2"/>
              <a:buChar char="Ø"/>
            </a:pPr>
            <a:r>
              <a:rPr lang="fr-FR" sz="2200" dirty="0" smtClean="0"/>
              <a:t> Le </a:t>
            </a:r>
            <a:r>
              <a:rPr lang="fr-FR" sz="2200" dirty="0"/>
              <a:t>PE ou le RF et ses annexes (sauf protocole sûreté) est communiqué sur demande aux familles</a:t>
            </a:r>
            <a:endParaRPr lang="fr-FR" sz="2200" strike="sngStrike" dirty="0"/>
          </a:p>
          <a:p>
            <a:pPr>
              <a:buFont typeface="Wingdings" panose="05000000000000000000" pitchFamily="2" charset="2"/>
              <a:buChar char="Ø"/>
            </a:pPr>
            <a:endParaRPr lang="fr-FR" sz="2200" dirty="0"/>
          </a:p>
          <a:p>
            <a:pPr>
              <a:buFont typeface="Wingdings" panose="05000000000000000000" pitchFamily="2" charset="2"/>
              <a:buChar char="Ø"/>
            </a:pPr>
            <a:endParaRPr lang="fr-FR" sz="2200" dirty="0"/>
          </a:p>
          <a:p>
            <a:pPr algn="just">
              <a:buFont typeface="Wingdings" panose="05000000000000000000" pitchFamily="2" charset="2"/>
              <a:buChar char="Ø"/>
            </a:pPr>
            <a:r>
              <a:rPr lang="fr-FR" sz="2200" dirty="0" smtClean="0"/>
              <a:t> Le </a:t>
            </a:r>
            <a:r>
              <a:rPr lang="fr-FR" sz="2200" dirty="0"/>
              <a:t>PE et le RF doivent être :</a:t>
            </a:r>
          </a:p>
          <a:p>
            <a:pPr lvl="1" algn="just">
              <a:buFont typeface="Wingdings" panose="05000000000000000000" pitchFamily="2" charset="2"/>
              <a:buChar char="§"/>
            </a:pPr>
            <a:r>
              <a:rPr lang="fr-FR" sz="2200" b="1" u="sng" dirty="0">
                <a:solidFill>
                  <a:srgbClr val="FFC000"/>
                </a:solidFill>
              </a:rPr>
              <a:t>datés et actualisés </a:t>
            </a:r>
          </a:p>
          <a:p>
            <a:pPr lvl="1" algn="just">
              <a:buFont typeface="Wingdings" panose="05000000000000000000" pitchFamily="2" charset="2"/>
              <a:buChar char="§"/>
            </a:pPr>
            <a:r>
              <a:rPr lang="fr-FR" sz="2200" dirty="0"/>
              <a:t>et au moins </a:t>
            </a:r>
            <a:r>
              <a:rPr lang="fr-FR" sz="2200" b="1" u="sng" dirty="0">
                <a:solidFill>
                  <a:srgbClr val="FFC000"/>
                </a:solidFill>
              </a:rPr>
              <a:t>une fois tous les cinq </a:t>
            </a:r>
            <a:r>
              <a:rPr lang="fr-FR" sz="2200" b="1" u="sng" dirty="0" smtClean="0">
                <a:solidFill>
                  <a:srgbClr val="FFC000"/>
                </a:solidFill>
              </a:rPr>
              <a:t>ans</a:t>
            </a:r>
            <a:endParaRPr lang="fr-FR" sz="2200" dirty="0">
              <a:solidFill>
                <a:srgbClr val="FFC000"/>
              </a:solidFill>
            </a:endParaRP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24</a:t>
            </a:fld>
            <a:endParaRPr lang="fr-FR" dirty="0"/>
          </a:p>
        </p:txBody>
      </p:sp>
    </p:spTree>
    <p:extLst>
      <p:ext uri="{BB962C8B-B14F-4D97-AF65-F5344CB8AC3E}">
        <p14:creationId xmlns:p14="http://schemas.microsoft.com/office/powerpoint/2010/main" xmlns="" val="690642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69628"/>
            <a:ext cx="9705975" cy="1325563"/>
          </a:xfrm>
        </p:spPr>
        <p:txBody>
          <a:bodyPr>
            <a:normAutofit/>
          </a:bodyPr>
          <a:lstStyle/>
          <a:p>
            <a:pPr algn="ctr"/>
            <a:r>
              <a:rPr lang="fr-FR" sz="4900" b="1" dirty="0">
                <a:solidFill>
                  <a:srgbClr val="CC0099"/>
                </a:solidFill>
              </a:rPr>
              <a:t>LE PERSONNEL</a:t>
            </a:r>
            <a:r>
              <a:rPr lang="fr-FR" sz="4000" b="1" dirty="0"/>
              <a:t/>
            </a:r>
            <a:br>
              <a:rPr lang="fr-FR" sz="4000" b="1" dirty="0"/>
            </a:br>
            <a:r>
              <a:rPr lang="fr-FR" sz="2000" dirty="0"/>
              <a:t>(articles R2324-33 au R2324-43-2)</a:t>
            </a:r>
          </a:p>
        </p:txBody>
      </p:sp>
      <p:sp>
        <p:nvSpPr>
          <p:cNvPr id="3" name="Espace réservé du contenu 2"/>
          <p:cNvSpPr>
            <a:spLocks noGrp="1"/>
          </p:cNvSpPr>
          <p:nvPr>
            <p:ph idx="1"/>
          </p:nvPr>
        </p:nvSpPr>
        <p:spPr>
          <a:xfrm>
            <a:off x="838200" y="2132856"/>
            <a:ext cx="9375297" cy="3120788"/>
          </a:xfrm>
        </p:spPr>
        <p:txBody>
          <a:bodyPr>
            <a:normAutofit/>
          </a:bodyPr>
          <a:lstStyle/>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a:t>Le casier judiciaire (L133-6 du CASF) : </a:t>
            </a:r>
          </a:p>
          <a:p>
            <a:pPr lvl="1" algn="just">
              <a:buFont typeface="Wingdings" panose="05000000000000000000" pitchFamily="2" charset="2"/>
              <a:buChar char="§"/>
            </a:pPr>
            <a:r>
              <a:rPr lang="fr-FR" sz="2200" b="1" dirty="0">
                <a:solidFill>
                  <a:srgbClr val="CC0099"/>
                </a:solidFill>
              </a:rPr>
              <a:t>aux </a:t>
            </a:r>
            <a:r>
              <a:rPr lang="fr-FR" sz="2200" b="1" dirty="0" smtClean="0">
                <a:solidFill>
                  <a:srgbClr val="CC0099"/>
                </a:solidFill>
              </a:rPr>
              <a:t>stagiaires </a:t>
            </a:r>
            <a:endParaRPr lang="fr-FR" sz="2200" b="1" dirty="0">
              <a:solidFill>
                <a:srgbClr val="CC0099"/>
              </a:solidFill>
            </a:endParaRPr>
          </a:p>
          <a:p>
            <a:pPr lvl="1" algn="just">
              <a:buFont typeface="Wingdings" panose="05000000000000000000" pitchFamily="2" charset="2"/>
              <a:buChar char="§"/>
            </a:pPr>
            <a:r>
              <a:rPr lang="fr-FR" sz="2200" b="1" dirty="0">
                <a:solidFill>
                  <a:srgbClr val="CC0099"/>
                </a:solidFill>
              </a:rPr>
              <a:t>apprentis et intervenants </a:t>
            </a:r>
            <a:r>
              <a:rPr lang="fr-FR" sz="2200" b="1" dirty="0" smtClean="0">
                <a:solidFill>
                  <a:srgbClr val="CC0099"/>
                </a:solidFill>
              </a:rPr>
              <a:t>extérieurs </a:t>
            </a:r>
            <a:endParaRPr lang="fr-FR" sz="2200" b="1" dirty="0">
              <a:solidFill>
                <a:srgbClr val="CC0099"/>
              </a:solidFill>
            </a:endParaRPr>
          </a:p>
          <a:p>
            <a:pPr lvl="1" algn="just">
              <a:buFont typeface="Wingdings" panose="05000000000000000000" pitchFamily="2" charset="2"/>
              <a:buChar char="§"/>
            </a:pPr>
            <a:r>
              <a:rPr lang="fr-FR" sz="2200" b="1" dirty="0">
                <a:solidFill>
                  <a:srgbClr val="CC0099"/>
                </a:solidFill>
              </a:rPr>
              <a:t>rémunérés ou </a:t>
            </a:r>
            <a:r>
              <a:rPr lang="fr-FR" sz="2200" b="1" dirty="0" smtClean="0">
                <a:solidFill>
                  <a:srgbClr val="CC0099"/>
                </a:solidFill>
              </a:rPr>
              <a:t>bénévoles</a:t>
            </a:r>
            <a:endParaRPr lang="fr-FR" sz="2200" dirty="0">
              <a:solidFill>
                <a:srgbClr val="CC0099"/>
              </a:solidFill>
            </a:endParaRPr>
          </a:p>
          <a:p>
            <a:pPr>
              <a:buFont typeface="Wingdings" panose="05000000000000000000" pitchFamily="2" charset="2"/>
              <a:buChar char="Ø"/>
            </a:pPr>
            <a:endParaRPr lang="fr-FR" sz="2600" dirty="0"/>
          </a:p>
          <a:p>
            <a:pPr algn="just">
              <a:buFont typeface="Wingdings" panose="05000000000000000000" pitchFamily="2" charset="2"/>
              <a:buChar char="Ø"/>
            </a:pPr>
            <a:r>
              <a:rPr lang="fr-FR" sz="2200" dirty="0"/>
              <a:t>L’assurance : Responsabilité Civile</a:t>
            </a:r>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25</a:t>
            </a:fld>
            <a:endParaRPr lang="fr-FR" dirty="0"/>
          </a:p>
        </p:txBody>
      </p:sp>
    </p:spTree>
    <p:extLst>
      <p:ext uri="{BB962C8B-B14F-4D97-AF65-F5344CB8AC3E}">
        <p14:creationId xmlns:p14="http://schemas.microsoft.com/office/powerpoint/2010/main" xmlns="" val="386032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solidFill>
                  <a:srgbClr val="FF0066"/>
                </a:solidFill>
              </a:rPr>
              <a:t>La direction d’un EAJE</a:t>
            </a:r>
            <a:r>
              <a:rPr lang="fr-FR" sz="4000" dirty="0"/>
              <a:t/>
            </a:r>
            <a:br>
              <a:rPr lang="fr-FR" sz="4000" dirty="0"/>
            </a:br>
            <a:r>
              <a:rPr lang="fr-FR" sz="2000" dirty="0"/>
              <a:t>(article R2324-34)</a:t>
            </a:r>
          </a:p>
        </p:txBody>
      </p:sp>
      <p:sp>
        <p:nvSpPr>
          <p:cNvPr id="3" name="Espace réservé du contenu 2"/>
          <p:cNvSpPr>
            <a:spLocks noGrp="1"/>
          </p:cNvSpPr>
          <p:nvPr>
            <p:ph idx="1"/>
          </p:nvPr>
        </p:nvSpPr>
        <p:spPr>
          <a:xfrm>
            <a:off x="739833" y="1893913"/>
            <a:ext cx="9614983" cy="3825244"/>
          </a:xfrm>
        </p:spPr>
        <p:txBody>
          <a:bodyPr>
            <a:normAutofit/>
          </a:bodyPr>
          <a:lstStyle/>
          <a:p>
            <a:pPr>
              <a:buFont typeface="Wingdings" panose="05000000000000000000" pitchFamily="2" charset="2"/>
              <a:buChar char="Ø"/>
            </a:pPr>
            <a:r>
              <a:rPr lang="fr-FR" sz="2200" dirty="0"/>
              <a:t>Cette fonction peut être exercée par </a:t>
            </a:r>
            <a:r>
              <a:rPr lang="fr-FR" sz="2200" dirty="0" smtClean="0"/>
              <a:t>:</a:t>
            </a:r>
          </a:p>
          <a:p>
            <a:pPr marL="0" indent="0">
              <a:buNone/>
            </a:pPr>
            <a:endParaRPr lang="fr-FR" sz="1050" dirty="0"/>
          </a:p>
          <a:p>
            <a:pPr lvl="1">
              <a:buFont typeface="Wingdings" panose="05000000000000000000" pitchFamily="2" charset="2"/>
              <a:buChar char="§"/>
            </a:pPr>
            <a:r>
              <a:rPr lang="fr-FR" sz="2200" dirty="0" smtClean="0"/>
              <a:t>un </a:t>
            </a:r>
            <a:r>
              <a:rPr lang="fr-FR" sz="2200" dirty="0"/>
              <a:t>médecin</a:t>
            </a:r>
          </a:p>
          <a:p>
            <a:pPr lvl="1">
              <a:buFont typeface="Wingdings" panose="05000000000000000000" pitchFamily="2" charset="2"/>
              <a:buChar char="§"/>
            </a:pPr>
            <a:r>
              <a:rPr lang="fr-FR" sz="2200" dirty="0"/>
              <a:t>une puéricultrice</a:t>
            </a:r>
          </a:p>
          <a:p>
            <a:pPr lvl="1">
              <a:buFont typeface="Wingdings" panose="05000000000000000000" pitchFamily="2" charset="2"/>
              <a:buChar char="§"/>
            </a:pPr>
            <a:r>
              <a:rPr lang="fr-FR" sz="2200" dirty="0"/>
              <a:t>un </a:t>
            </a:r>
            <a:r>
              <a:rPr lang="fr-FR" sz="2200" dirty="0" smtClean="0"/>
              <a:t>éducateur de jeunes enfants</a:t>
            </a:r>
            <a:endParaRPr lang="fr-FR" sz="2200" dirty="0"/>
          </a:p>
          <a:p>
            <a:pPr lvl="1" algn="just">
              <a:buFont typeface="Wingdings" panose="05000000000000000000" pitchFamily="2" charset="2"/>
              <a:buChar char="§"/>
            </a:pPr>
            <a:r>
              <a:rPr lang="fr-FR" sz="2200" dirty="0"/>
              <a:t>t</a:t>
            </a:r>
            <a:r>
              <a:rPr lang="fr-FR" sz="2200" dirty="0" smtClean="0"/>
              <a:t>oute </a:t>
            </a:r>
            <a:r>
              <a:rPr lang="fr-FR" sz="2200" dirty="0"/>
              <a:t>personne avec 3 ans d’expérience dans des fonctions de direction ou adjoint ou référent technique dans un ou plusieurs établissements d’accueil de jeunes </a:t>
            </a:r>
            <a:r>
              <a:rPr lang="fr-FR" sz="2200" dirty="0" smtClean="0"/>
              <a:t>enfants</a:t>
            </a:r>
            <a:endParaRPr lang="fr-FR" sz="2200" dirty="0"/>
          </a:p>
          <a:p>
            <a:pPr marL="457200" lvl="1" indent="0" algn="just">
              <a:buNone/>
            </a:pPr>
            <a:r>
              <a:rPr lang="fr-FR" sz="2200" dirty="0"/>
              <a:t>     Un référent technique avec 3 ans d’expérience, </a:t>
            </a:r>
            <a:r>
              <a:rPr lang="fr-FR" sz="2200" dirty="0" smtClean="0"/>
              <a:t>un diplôme </a:t>
            </a:r>
            <a:r>
              <a:rPr lang="fr-FR" sz="2200" dirty="0"/>
              <a:t>d’auxiliaire de puériculture est </a:t>
            </a:r>
            <a:r>
              <a:rPr lang="fr-FR" sz="2200" dirty="0" smtClean="0"/>
              <a:t>exigé</a:t>
            </a:r>
            <a:endParaRPr lang="fr-FR" sz="2200" dirty="0">
              <a:solidFill>
                <a:srgbClr val="00B050"/>
              </a:solidFill>
            </a:endParaRP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26</a:t>
            </a:fld>
            <a:endParaRPr lang="fr-FR" dirty="0"/>
          </a:p>
        </p:txBody>
      </p:sp>
    </p:spTree>
    <p:extLst>
      <p:ext uri="{BB962C8B-B14F-4D97-AF65-F5344CB8AC3E}">
        <p14:creationId xmlns:p14="http://schemas.microsoft.com/office/powerpoint/2010/main" xmlns="" val="3384940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7775" y="786943"/>
            <a:ext cx="9667702" cy="5098468"/>
          </a:xfrm>
        </p:spPr>
        <p:txBody>
          <a:bodyPr>
            <a:noAutofit/>
          </a:bodyPr>
          <a:lstStyle/>
          <a:p>
            <a:pPr>
              <a:buFont typeface="Wingdings" panose="05000000000000000000" pitchFamily="2" charset="2"/>
              <a:buChar char="§"/>
            </a:pPr>
            <a:r>
              <a:rPr lang="fr-FR" sz="2200" dirty="0"/>
              <a:t>t</a:t>
            </a:r>
            <a:r>
              <a:rPr lang="fr-FR" sz="2200" dirty="0" smtClean="0"/>
              <a:t>oute </a:t>
            </a:r>
            <a:r>
              <a:rPr lang="fr-FR" sz="2200" dirty="0"/>
              <a:t>personne présentant une des qualifications : </a:t>
            </a:r>
          </a:p>
          <a:p>
            <a:pPr lvl="1">
              <a:buFont typeface="Courier New" panose="02070309020205020404" pitchFamily="49" charset="0"/>
              <a:buChar char="o"/>
            </a:pPr>
            <a:r>
              <a:rPr lang="fr-FR" sz="2200" dirty="0" smtClean="0"/>
              <a:t>sage-femme</a:t>
            </a:r>
            <a:endParaRPr lang="fr-FR" sz="2200" dirty="0"/>
          </a:p>
          <a:p>
            <a:pPr lvl="1">
              <a:buFont typeface="Courier New" panose="02070309020205020404" pitchFamily="49" charset="0"/>
              <a:buChar char="o"/>
            </a:pPr>
            <a:r>
              <a:rPr lang="fr-FR" sz="2200" dirty="0" smtClean="0"/>
              <a:t>infirmier</a:t>
            </a:r>
            <a:endParaRPr lang="fr-FR" sz="2200" dirty="0"/>
          </a:p>
          <a:p>
            <a:pPr lvl="1">
              <a:buFont typeface="Courier New" panose="02070309020205020404" pitchFamily="49" charset="0"/>
              <a:buChar char="o"/>
            </a:pPr>
            <a:r>
              <a:rPr lang="fr-FR" sz="2200" dirty="0"/>
              <a:t>assistant </a:t>
            </a:r>
            <a:r>
              <a:rPr lang="fr-FR" sz="2200" dirty="0" smtClean="0"/>
              <a:t>social</a:t>
            </a:r>
            <a:endParaRPr lang="fr-FR" sz="2200" dirty="0"/>
          </a:p>
          <a:p>
            <a:pPr lvl="1">
              <a:buFont typeface="Courier New" panose="02070309020205020404" pitchFamily="49" charset="0"/>
              <a:buChar char="o"/>
            </a:pPr>
            <a:r>
              <a:rPr lang="fr-FR" sz="2200" dirty="0"/>
              <a:t>éducateur </a:t>
            </a:r>
            <a:r>
              <a:rPr lang="fr-FR" sz="2200" dirty="0" smtClean="0"/>
              <a:t>spécialisé </a:t>
            </a:r>
            <a:endParaRPr lang="fr-FR" sz="2200" dirty="0"/>
          </a:p>
          <a:p>
            <a:pPr lvl="1">
              <a:buFont typeface="Courier New" panose="02070309020205020404" pitchFamily="49" charset="0"/>
              <a:buChar char="o"/>
            </a:pPr>
            <a:r>
              <a:rPr lang="fr-FR" sz="2200" dirty="0" smtClean="0"/>
              <a:t>conseiller en économie sociale et familiale </a:t>
            </a:r>
            <a:endParaRPr lang="fr-FR" sz="2200" dirty="0"/>
          </a:p>
          <a:p>
            <a:pPr lvl="1">
              <a:buFont typeface="Courier New" panose="02070309020205020404" pitchFamily="49" charset="0"/>
              <a:buChar char="o"/>
            </a:pPr>
            <a:r>
              <a:rPr lang="fr-FR" sz="2200" dirty="0" smtClean="0"/>
              <a:t>psychomotricien </a:t>
            </a:r>
            <a:endParaRPr lang="fr-FR" sz="2200" dirty="0"/>
          </a:p>
          <a:p>
            <a:pPr lvl="1">
              <a:buFont typeface="Courier New" panose="02070309020205020404" pitchFamily="49" charset="0"/>
              <a:buChar char="o"/>
            </a:pPr>
            <a:r>
              <a:rPr lang="fr-FR" sz="2200" dirty="0"/>
              <a:t>psychologue avec un DESS ou un master </a:t>
            </a:r>
            <a:r>
              <a:rPr lang="fr-FR" sz="2200" dirty="0" smtClean="0"/>
              <a:t>II</a:t>
            </a:r>
            <a:endParaRPr lang="fr-FR" sz="2200" dirty="0"/>
          </a:p>
          <a:p>
            <a:pPr lvl="1">
              <a:buFont typeface="Courier New" panose="02070309020205020404" pitchFamily="49" charset="0"/>
              <a:buChar char="o"/>
            </a:pPr>
            <a:r>
              <a:rPr lang="fr-FR" sz="2200" dirty="0"/>
              <a:t>instituteur ou professeur des écoles</a:t>
            </a:r>
            <a:endParaRPr lang="fr-FR" sz="1600" dirty="0"/>
          </a:p>
          <a:p>
            <a:pPr marL="0" indent="0">
              <a:buNone/>
            </a:pPr>
            <a:endParaRPr lang="fr-FR" sz="2200" b="1" u="sng" dirty="0"/>
          </a:p>
          <a:p>
            <a:pPr marL="0" indent="0">
              <a:buNone/>
            </a:pPr>
            <a:r>
              <a:rPr lang="fr-FR" sz="2200" b="1" u="sng" dirty="0">
                <a:solidFill>
                  <a:srgbClr val="FF0066"/>
                </a:solidFill>
              </a:rPr>
              <a:t>et</a:t>
            </a:r>
            <a:r>
              <a:rPr lang="fr-FR" sz="2200" dirty="0">
                <a:solidFill>
                  <a:srgbClr val="FF0066"/>
                </a:solidFill>
              </a:rPr>
              <a:t> </a:t>
            </a:r>
          </a:p>
          <a:p>
            <a:pPr marL="0" indent="0">
              <a:buNone/>
            </a:pPr>
            <a:r>
              <a:rPr lang="fr-FR" sz="2200" dirty="0"/>
              <a:t>une certification au moins de niveau 6 attestant de </a:t>
            </a:r>
            <a:r>
              <a:rPr lang="fr-FR" sz="2200" b="1" dirty="0">
                <a:solidFill>
                  <a:srgbClr val="FF0066"/>
                </a:solidFill>
              </a:rPr>
              <a:t>compétences dans le domaine de l'encadrement ou de la </a:t>
            </a:r>
            <a:r>
              <a:rPr lang="fr-FR" sz="2200" b="1" dirty="0" smtClean="0">
                <a:solidFill>
                  <a:srgbClr val="FF0066"/>
                </a:solidFill>
              </a:rPr>
              <a:t>direction</a:t>
            </a:r>
            <a:r>
              <a:rPr lang="fr-FR" sz="2200" b="1" dirty="0"/>
              <a:t/>
            </a:r>
            <a:br>
              <a:rPr lang="fr-FR" sz="2200" b="1" dirty="0"/>
            </a:b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27</a:t>
            </a:fld>
            <a:endParaRPr lang="fr-FR" dirty="0"/>
          </a:p>
        </p:txBody>
      </p:sp>
    </p:spTree>
    <p:extLst>
      <p:ext uri="{BB962C8B-B14F-4D97-AF65-F5344CB8AC3E}">
        <p14:creationId xmlns:p14="http://schemas.microsoft.com/office/powerpoint/2010/main" xmlns="" val="33493829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1273" y="1136077"/>
            <a:ext cx="9710994" cy="4948840"/>
          </a:xfrm>
        </p:spPr>
        <p:txBody>
          <a:bodyPr>
            <a:normAutofit fontScale="40000" lnSpcReduction="20000"/>
          </a:bodyPr>
          <a:lstStyle/>
          <a:p>
            <a:pPr algn="just">
              <a:buFont typeface="Wingdings" panose="05000000000000000000" pitchFamily="2" charset="2"/>
              <a:buChar char="Ø"/>
            </a:pPr>
            <a:r>
              <a:rPr lang="fr-FR" sz="5500" dirty="0"/>
              <a:t>Les grandes crèches et très grandes crèches, grands jardins d’enfants, les grandes et très grandes crèches familiales, la direction est confiée </a:t>
            </a:r>
            <a:r>
              <a:rPr lang="fr-FR" sz="5500" u="sng" dirty="0">
                <a:solidFill>
                  <a:srgbClr val="FF0066"/>
                </a:solidFill>
              </a:rPr>
              <a:t>prioritairement</a:t>
            </a:r>
            <a:r>
              <a:rPr lang="fr-FR" sz="5500" dirty="0"/>
              <a:t> :</a:t>
            </a:r>
          </a:p>
          <a:p>
            <a:pPr>
              <a:buFont typeface="Wingdings" panose="05000000000000000000" pitchFamily="2" charset="2"/>
              <a:buChar char="Ø"/>
            </a:pPr>
            <a:endParaRPr lang="fr-FR" sz="4600" dirty="0"/>
          </a:p>
          <a:p>
            <a:pPr lvl="1">
              <a:buFont typeface="Wingdings" panose="05000000000000000000" pitchFamily="2" charset="2"/>
              <a:buChar char="§"/>
            </a:pPr>
            <a:r>
              <a:rPr lang="fr-FR" sz="5500" dirty="0"/>
              <a:t>la </a:t>
            </a:r>
            <a:r>
              <a:rPr lang="fr-FR" sz="5500" dirty="0" smtClean="0"/>
              <a:t>puéricultrice </a:t>
            </a:r>
            <a:endParaRPr lang="fr-FR" sz="5500" dirty="0"/>
          </a:p>
          <a:p>
            <a:pPr lvl="1">
              <a:buFont typeface="Wingdings" panose="05000000000000000000" pitchFamily="2" charset="2"/>
              <a:buChar char="§"/>
            </a:pPr>
            <a:r>
              <a:rPr lang="fr-FR" sz="5500" dirty="0"/>
              <a:t>é</a:t>
            </a:r>
            <a:r>
              <a:rPr lang="fr-FR" sz="5500" dirty="0" smtClean="0"/>
              <a:t>ducateur de jeunes enfants </a:t>
            </a:r>
            <a:endParaRPr lang="fr-FR" sz="5500" dirty="0"/>
          </a:p>
          <a:p>
            <a:pPr lvl="1">
              <a:buFont typeface="Wingdings" panose="05000000000000000000" pitchFamily="2" charset="2"/>
              <a:buChar char="§"/>
            </a:pPr>
            <a:r>
              <a:rPr lang="fr-FR" sz="5500" dirty="0"/>
              <a:t>Toute personne présentant une des qualifications : </a:t>
            </a:r>
          </a:p>
          <a:p>
            <a:pPr lvl="2">
              <a:buFont typeface="Courier New" panose="02070309020205020404" pitchFamily="49" charset="0"/>
              <a:buChar char="o"/>
            </a:pPr>
            <a:r>
              <a:rPr lang="fr-FR" sz="4300" dirty="0" smtClean="0"/>
              <a:t>sage-femme </a:t>
            </a:r>
            <a:endParaRPr lang="fr-FR" sz="4300" dirty="0"/>
          </a:p>
          <a:p>
            <a:pPr lvl="2">
              <a:buFont typeface="Courier New" panose="02070309020205020404" pitchFamily="49" charset="0"/>
              <a:buChar char="o"/>
            </a:pPr>
            <a:r>
              <a:rPr lang="fr-FR" sz="4300" dirty="0" smtClean="0"/>
              <a:t>infirmier </a:t>
            </a:r>
            <a:endParaRPr lang="fr-FR" sz="4300" dirty="0"/>
          </a:p>
          <a:p>
            <a:pPr lvl="2">
              <a:buFont typeface="Courier New" panose="02070309020205020404" pitchFamily="49" charset="0"/>
              <a:buChar char="o"/>
            </a:pPr>
            <a:r>
              <a:rPr lang="fr-FR" sz="4300" dirty="0"/>
              <a:t>assistant </a:t>
            </a:r>
            <a:r>
              <a:rPr lang="fr-FR" sz="4300" dirty="0" smtClean="0"/>
              <a:t>social </a:t>
            </a:r>
            <a:endParaRPr lang="fr-FR" sz="4300" dirty="0"/>
          </a:p>
          <a:p>
            <a:pPr lvl="2">
              <a:buFont typeface="Courier New" panose="02070309020205020404" pitchFamily="49" charset="0"/>
              <a:buChar char="o"/>
            </a:pPr>
            <a:r>
              <a:rPr lang="fr-FR" sz="4300" dirty="0"/>
              <a:t>éducateur </a:t>
            </a:r>
            <a:r>
              <a:rPr lang="fr-FR" sz="4300" dirty="0" smtClean="0"/>
              <a:t>spécialisé </a:t>
            </a:r>
            <a:endParaRPr lang="fr-FR" sz="4300" dirty="0"/>
          </a:p>
          <a:p>
            <a:pPr lvl="2">
              <a:buFont typeface="Courier New" panose="02070309020205020404" pitchFamily="49" charset="0"/>
              <a:buChar char="o"/>
            </a:pPr>
            <a:r>
              <a:rPr lang="fr-FR" sz="4300" dirty="0" smtClean="0"/>
              <a:t>conseiller en économie sociale et familiale</a:t>
            </a:r>
            <a:endParaRPr lang="fr-FR" sz="4300" dirty="0"/>
          </a:p>
          <a:p>
            <a:pPr lvl="2">
              <a:buFont typeface="Courier New" panose="02070309020205020404" pitchFamily="49" charset="0"/>
              <a:buChar char="o"/>
            </a:pPr>
            <a:r>
              <a:rPr lang="fr-FR" sz="4300" dirty="0" smtClean="0"/>
              <a:t>psychomotricien</a:t>
            </a:r>
            <a:endParaRPr lang="fr-FR" sz="4300" dirty="0"/>
          </a:p>
          <a:p>
            <a:pPr lvl="2">
              <a:buFont typeface="Courier New" panose="02070309020205020404" pitchFamily="49" charset="0"/>
              <a:buChar char="o"/>
            </a:pPr>
            <a:r>
              <a:rPr lang="fr-FR" sz="4300" dirty="0"/>
              <a:t>psychologue avec un DESS ou un master </a:t>
            </a:r>
            <a:r>
              <a:rPr lang="fr-FR" sz="4300" dirty="0" smtClean="0"/>
              <a:t>II </a:t>
            </a:r>
            <a:endParaRPr lang="fr-FR" sz="4300" dirty="0"/>
          </a:p>
          <a:p>
            <a:pPr lvl="2">
              <a:buFont typeface="Courier New" panose="02070309020205020404" pitchFamily="49" charset="0"/>
              <a:buChar char="o"/>
            </a:pPr>
            <a:r>
              <a:rPr lang="fr-FR" sz="4300" dirty="0"/>
              <a:t>instituteur ou professeur des écoles </a:t>
            </a:r>
          </a:p>
          <a:p>
            <a:pPr marL="800100" lvl="2" indent="0" algn="just">
              <a:buNone/>
            </a:pPr>
            <a:r>
              <a:rPr lang="fr-FR" sz="4300" dirty="0"/>
              <a:t>Avec une certification au moins de niveau 6 attestant de </a:t>
            </a:r>
            <a:r>
              <a:rPr lang="fr-FR" sz="4300" b="1" dirty="0">
                <a:solidFill>
                  <a:srgbClr val="FF0066"/>
                </a:solidFill>
              </a:rPr>
              <a:t>compétences dans le domaine de l'encadrement ou de la </a:t>
            </a:r>
            <a:r>
              <a:rPr lang="fr-FR" sz="4300" b="1" dirty="0" smtClean="0">
                <a:solidFill>
                  <a:srgbClr val="FF0066"/>
                </a:solidFill>
              </a:rPr>
              <a:t>direction</a:t>
            </a:r>
            <a:endParaRPr lang="fr-FR" sz="4300" b="1" dirty="0">
              <a:solidFill>
                <a:srgbClr val="FF0066"/>
              </a:solidFill>
            </a:endParaRPr>
          </a:p>
          <a:p>
            <a:pPr marL="0" indent="0">
              <a:buNone/>
            </a:pPr>
            <a:endParaRPr lang="fr-FR" b="1" dirty="0" smtClean="0"/>
          </a:p>
          <a:p>
            <a:pPr marL="0" indent="0" algn="just">
              <a:buNone/>
            </a:pPr>
            <a:r>
              <a:rPr lang="fr-FR" sz="5500" b="1" dirty="0">
                <a:solidFill>
                  <a:srgbClr val="FF0066"/>
                </a:solidFill>
              </a:rPr>
              <a:t>Avec 3 ans d’expérience professionnelle auprès de jeunes </a:t>
            </a:r>
            <a:r>
              <a:rPr lang="fr-FR" sz="5500" b="1" dirty="0" smtClean="0">
                <a:solidFill>
                  <a:srgbClr val="FF0066"/>
                </a:solidFill>
              </a:rPr>
              <a:t>enfants</a:t>
            </a:r>
            <a:endParaRPr lang="fr-FR" sz="4500" dirty="0">
              <a:solidFill>
                <a:srgbClr val="FF0066"/>
              </a:solidFill>
            </a:endParaRP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28</a:t>
            </a:fld>
            <a:endParaRPr lang="fr-FR" dirty="0"/>
          </a:p>
        </p:txBody>
      </p:sp>
    </p:spTree>
    <p:extLst>
      <p:ext uri="{BB962C8B-B14F-4D97-AF65-F5344CB8AC3E}">
        <p14:creationId xmlns:p14="http://schemas.microsoft.com/office/powerpoint/2010/main" xmlns="" val="1554035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4772" y="1285881"/>
            <a:ext cx="9671034" cy="4607843"/>
          </a:xfrm>
        </p:spPr>
        <p:txBody>
          <a:bodyPr>
            <a:normAutofit/>
          </a:bodyPr>
          <a:lstStyle/>
          <a:p>
            <a:endParaRPr lang="fr-FR" sz="2400" dirty="0"/>
          </a:p>
          <a:p>
            <a:pPr algn="just">
              <a:buFont typeface="Wingdings" panose="05000000000000000000" pitchFamily="2" charset="2"/>
              <a:buChar char="Ø"/>
            </a:pPr>
            <a:r>
              <a:rPr lang="fr-FR" sz="2200" dirty="0"/>
              <a:t>Transmission au </a:t>
            </a:r>
            <a:r>
              <a:rPr lang="fr-FR" sz="2200" dirty="0" smtClean="0"/>
              <a:t>Président du département d’une </a:t>
            </a:r>
            <a:r>
              <a:rPr lang="fr-FR" sz="2200" dirty="0"/>
              <a:t>copie de documents notifiant les compétences et les missions confiées par délégation au directeur de l’établissement</a:t>
            </a:r>
          </a:p>
          <a:p>
            <a:endParaRPr lang="fr-FR" sz="2400" dirty="0"/>
          </a:p>
          <a:p>
            <a:pPr>
              <a:buFont typeface="Wingdings" panose="05000000000000000000" pitchFamily="2" charset="2"/>
              <a:buChar char="Ø"/>
            </a:pPr>
            <a:r>
              <a:rPr lang="fr-FR" sz="2200" dirty="0"/>
              <a:t>Ce document doit préciser la nature et l'étendue des délégations notamment en matière de : </a:t>
            </a:r>
          </a:p>
          <a:p>
            <a:pPr lvl="2" indent="-342900">
              <a:buFont typeface="Wingdings" panose="05000000000000000000" pitchFamily="2" charset="2"/>
              <a:buChar char="§"/>
            </a:pPr>
            <a:r>
              <a:rPr lang="fr-FR" sz="2200" dirty="0"/>
              <a:t>1° Conduite de la définition et de la mise en œuvre du projet d'établissement ou de service </a:t>
            </a:r>
            <a:r>
              <a:rPr lang="fr-FR" sz="2200" dirty="0" smtClean="0"/>
              <a:t> </a:t>
            </a:r>
            <a:endParaRPr lang="fr-FR" sz="2200" dirty="0"/>
          </a:p>
          <a:p>
            <a:pPr lvl="2" indent="-342900" algn="just">
              <a:buFont typeface="Wingdings" panose="05000000000000000000" pitchFamily="2" charset="2"/>
              <a:buChar char="§"/>
            </a:pPr>
            <a:r>
              <a:rPr lang="fr-FR" sz="2200" dirty="0"/>
              <a:t>2° Animation et gestion des ressources humaines </a:t>
            </a:r>
            <a:r>
              <a:rPr lang="fr-FR" sz="2200" dirty="0" smtClean="0"/>
              <a:t> </a:t>
            </a:r>
            <a:endParaRPr lang="fr-FR" sz="2200" dirty="0"/>
          </a:p>
          <a:p>
            <a:pPr lvl="2" indent="-342900">
              <a:buFont typeface="Wingdings" panose="05000000000000000000" pitchFamily="2" charset="2"/>
              <a:buChar char="§"/>
            </a:pPr>
            <a:r>
              <a:rPr lang="fr-FR" sz="2200" dirty="0"/>
              <a:t>3° Gestion budgétaire, financière et comptable </a:t>
            </a:r>
            <a:r>
              <a:rPr lang="fr-FR" sz="2200" dirty="0" smtClean="0"/>
              <a:t> </a:t>
            </a:r>
            <a:endParaRPr lang="fr-FR" sz="2200" dirty="0"/>
          </a:p>
          <a:p>
            <a:pPr lvl="2" indent="-342900">
              <a:buFont typeface="Wingdings" panose="05000000000000000000" pitchFamily="2" charset="2"/>
              <a:buChar char="§"/>
            </a:pPr>
            <a:r>
              <a:rPr lang="fr-FR" sz="2200" dirty="0"/>
              <a:t>4° Coordination avec les institutions et les intervenants </a:t>
            </a:r>
            <a:r>
              <a:rPr lang="fr-FR" sz="2200" dirty="0" smtClean="0"/>
              <a:t>extérieurs</a:t>
            </a:r>
            <a:endParaRPr lang="fr-FR" sz="2200" dirty="0"/>
          </a:p>
          <a:p>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29</a:t>
            </a:fld>
            <a:endParaRPr lang="fr-FR" dirty="0"/>
          </a:p>
        </p:txBody>
      </p:sp>
    </p:spTree>
    <p:extLst>
      <p:ext uri="{BB962C8B-B14F-4D97-AF65-F5344CB8AC3E}">
        <p14:creationId xmlns:p14="http://schemas.microsoft.com/office/powerpoint/2010/main" xmlns="" val="365774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031450"/>
            <a:ext cx="10515600" cy="3587953"/>
          </a:xfrm>
        </p:spPr>
        <p:txBody>
          <a:bodyPr/>
          <a:lstStyle/>
          <a:p>
            <a:pPr lvl="0" algn="just">
              <a:buFont typeface="Wingdings" panose="05000000000000000000" pitchFamily="2" charset="2"/>
              <a:buChar char="Ø"/>
            </a:pPr>
            <a:r>
              <a:rPr lang="fr-FR" sz="2200" dirty="0" smtClean="0">
                <a:solidFill>
                  <a:prstClr val="black"/>
                </a:solidFill>
              </a:rPr>
              <a:t> Arrêté </a:t>
            </a:r>
            <a:r>
              <a:rPr lang="fr-FR" sz="2200" dirty="0">
                <a:solidFill>
                  <a:prstClr val="black"/>
                </a:solidFill>
              </a:rPr>
              <a:t>du 31 août 2021 créant un référentiel national relatif aux exigences applicables aux EAJE en matière de locaux, d’aménagement et d’affichage</a:t>
            </a:r>
          </a:p>
          <a:p>
            <a:pPr lvl="0" algn="just">
              <a:buFont typeface="Wingdings" panose="05000000000000000000" pitchFamily="2" charset="2"/>
              <a:buChar char="Ø"/>
            </a:pPr>
            <a:r>
              <a:rPr lang="fr-FR" sz="2200" dirty="0" smtClean="0">
                <a:solidFill>
                  <a:prstClr val="black"/>
                </a:solidFill>
              </a:rPr>
              <a:t> Arrêté </a:t>
            </a:r>
            <a:r>
              <a:rPr lang="fr-FR" sz="2200" dirty="0">
                <a:solidFill>
                  <a:prstClr val="black"/>
                </a:solidFill>
              </a:rPr>
              <a:t>du 23 septembre 2021 portant création d’une charte nationale pour l’accueil du jeune enfant</a:t>
            </a:r>
          </a:p>
          <a:p>
            <a:pPr lvl="0" algn="just">
              <a:buFont typeface="Wingdings" panose="05000000000000000000" pitchFamily="2" charset="2"/>
              <a:buChar char="Ø"/>
            </a:pPr>
            <a:r>
              <a:rPr lang="fr-FR" sz="2200" dirty="0" smtClean="0">
                <a:solidFill>
                  <a:prstClr val="black"/>
                </a:solidFill>
              </a:rPr>
              <a:t> Arrêté </a:t>
            </a:r>
            <a:r>
              <a:rPr lang="fr-FR" sz="2200" dirty="0">
                <a:solidFill>
                  <a:prstClr val="black"/>
                </a:solidFill>
              </a:rPr>
              <a:t>du 8 octobre 2021 relatif aux modalités d’organisation de l’accueil en surnombre en établissement et service d’accueil du jeune enfant</a:t>
            </a:r>
          </a:p>
          <a:p>
            <a:pPr lvl="0" algn="just">
              <a:buFont typeface="Wingdings" panose="05000000000000000000" pitchFamily="2" charset="2"/>
              <a:buChar char="Ø"/>
            </a:pPr>
            <a:r>
              <a:rPr lang="fr-FR" sz="2200" dirty="0" smtClean="0">
                <a:solidFill>
                  <a:prstClr val="black"/>
                </a:solidFill>
              </a:rPr>
              <a:t> Décret </a:t>
            </a:r>
            <a:r>
              <a:rPr lang="fr-FR" sz="2200" dirty="0">
                <a:solidFill>
                  <a:prstClr val="black"/>
                </a:solidFill>
              </a:rPr>
              <a:t>n°2021-1446 du 4 novembre 2021 relatif aux conditions d’agrément, de suivi et de contrôle des assistants maternels et des assistants familiaux et aux règles applicables aux locaux et à l’aménagement intérieur des établissements d’accueil du jeune enfant</a:t>
            </a:r>
          </a:p>
          <a:p>
            <a:endParaRPr lang="fr-FR" dirty="0"/>
          </a:p>
        </p:txBody>
      </p:sp>
    </p:spTree>
    <p:extLst>
      <p:ext uri="{BB962C8B-B14F-4D97-AF65-F5344CB8AC3E}">
        <p14:creationId xmlns:p14="http://schemas.microsoft.com/office/powerpoint/2010/main" xmlns="" val="1132584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81149" y="1022466"/>
            <a:ext cx="9463269" cy="4729941"/>
          </a:xfrm>
        </p:spPr>
        <p:txBody>
          <a:bodyPr>
            <a:normAutofit fontScale="25000" lnSpcReduction="20000"/>
          </a:bodyPr>
          <a:lstStyle/>
          <a:p>
            <a:endParaRPr lang="fr-FR" dirty="0" smtClean="0"/>
          </a:p>
          <a:p>
            <a:pPr algn="just">
              <a:lnSpc>
                <a:spcPct val="120000"/>
              </a:lnSpc>
              <a:buFont typeface="Wingdings" panose="05000000000000000000" pitchFamily="2" charset="2"/>
              <a:buChar char="Ø"/>
            </a:pPr>
            <a:r>
              <a:rPr lang="fr-FR" sz="8800" dirty="0"/>
              <a:t>Une même personne peut assurer la direction de 3 établissements maximum :</a:t>
            </a:r>
          </a:p>
          <a:p>
            <a:pPr lvl="1" algn="just">
              <a:lnSpc>
                <a:spcPct val="120000"/>
              </a:lnSpc>
              <a:buFont typeface="Wingdings" panose="05000000000000000000" pitchFamily="2" charset="2"/>
              <a:buChar char="§"/>
            </a:pPr>
            <a:r>
              <a:rPr lang="fr-FR" sz="8800" dirty="0"/>
              <a:t>capacité </a:t>
            </a:r>
            <a:r>
              <a:rPr lang="fr-FR" sz="8800" b="1" dirty="0">
                <a:solidFill>
                  <a:srgbClr val="FF0066"/>
                </a:solidFill>
              </a:rPr>
              <a:t>≤ 24 </a:t>
            </a:r>
            <a:r>
              <a:rPr lang="fr-FR" sz="8800" b="1" dirty="0" smtClean="0">
                <a:solidFill>
                  <a:srgbClr val="FF0066"/>
                </a:solidFill>
              </a:rPr>
              <a:t>places</a:t>
            </a:r>
            <a:r>
              <a:rPr lang="fr-FR" sz="8800" dirty="0" smtClean="0"/>
              <a:t> </a:t>
            </a:r>
            <a:endParaRPr lang="fr-FR" sz="8800" dirty="0"/>
          </a:p>
          <a:p>
            <a:pPr lvl="1" algn="just">
              <a:lnSpc>
                <a:spcPct val="120000"/>
              </a:lnSpc>
              <a:buFont typeface="Wingdings" panose="05000000000000000000" pitchFamily="2" charset="2"/>
              <a:buChar char="§"/>
            </a:pPr>
            <a:r>
              <a:rPr lang="fr-FR" sz="8800" b="1" u="sng" dirty="0">
                <a:solidFill>
                  <a:srgbClr val="FF0066"/>
                </a:solidFill>
              </a:rPr>
              <a:t>n'excède pas 59 </a:t>
            </a:r>
            <a:r>
              <a:rPr lang="fr-FR" sz="8800" b="1" u="sng" dirty="0" smtClean="0">
                <a:solidFill>
                  <a:srgbClr val="FF0066"/>
                </a:solidFill>
              </a:rPr>
              <a:t>places</a:t>
            </a:r>
            <a:endParaRPr lang="fr-FR" sz="8800" dirty="0">
              <a:solidFill>
                <a:srgbClr val="FF0066"/>
              </a:solidFill>
            </a:endParaRPr>
          </a:p>
          <a:p>
            <a:endParaRPr lang="fr-FR" sz="8800" dirty="0"/>
          </a:p>
          <a:p>
            <a:pPr algn="just">
              <a:lnSpc>
                <a:spcPct val="120000"/>
              </a:lnSpc>
              <a:buFont typeface="Wingdings" panose="05000000000000000000" pitchFamily="2" charset="2"/>
              <a:buChar char="Ø"/>
            </a:pPr>
            <a:r>
              <a:rPr lang="fr-FR" sz="8800" dirty="0"/>
              <a:t>Le </a:t>
            </a:r>
            <a:r>
              <a:rPr lang="fr-FR" sz="8800" dirty="0" smtClean="0"/>
              <a:t>Président du Département prend </a:t>
            </a:r>
            <a:r>
              <a:rPr lang="fr-FR" sz="8800" dirty="0"/>
              <a:t>en compte, pour donner son autorisation ou son avis :</a:t>
            </a:r>
          </a:p>
          <a:p>
            <a:pPr marL="971550" lvl="1" indent="-571500">
              <a:lnSpc>
                <a:spcPct val="120000"/>
              </a:lnSpc>
              <a:buFont typeface="Wingdings" panose="05000000000000000000" pitchFamily="2" charset="2"/>
              <a:buChar char="§"/>
            </a:pPr>
            <a:r>
              <a:rPr lang="fr-FR" sz="8800" dirty="0"/>
              <a:t>les difficultés éventuelles de </a:t>
            </a:r>
            <a:r>
              <a:rPr lang="fr-FR" sz="8800" dirty="0" smtClean="0"/>
              <a:t>recrutement </a:t>
            </a:r>
            <a:endParaRPr lang="fr-FR" sz="8800" dirty="0"/>
          </a:p>
          <a:p>
            <a:pPr marL="971550" lvl="1" indent="-571500">
              <a:lnSpc>
                <a:spcPct val="120000"/>
              </a:lnSpc>
              <a:buFont typeface="Wingdings" panose="05000000000000000000" pitchFamily="2" charset="2"/>
              <a:buChar char="§"/>
            </a:pPr>
            <a:r>
              <a:rPr lang="fr-FR" sz="8800" dirty="0"/>
              <a:t>la capacité des établissements et services </a:t>
            </a:r>
            <a:r>
              <a:rPr lang="fr-FR" sz="8800" dirty="0" smtClean="0"/>
              <a:t>concernés </a:t>
            </a:r>
            <a:endParaRPr lang="fr-FR" sz="8800" dirty="0"/>
          </a:p>
          <a:p>
            <a:pPr marL="971550" lvl="1" indent="-571500">
              <a:lnSpc>
                <a:spcPct val="120000"/>
              </a:lnSpc>
              <a:buFont typeface="Wingdings" panose="05000000000000000000" pitchFamily="2" charset="2"/>
              <a:buChar char="§"/>
            </a:pPr>
            <a:r>
              <a:rPr lang="fr-FR" sz="8800" dirty="0"/>
              <a:t>leur amplitude </a:t>
            </a:r>
            <a:r>
              <a:rPr lang="fr-FR" sz="8800" dirty="0" smtClean="0"/>
              <a:t>d'ouverture </a:t>
            </a:r>
            <a:endParaRPr lang="fr-FR" sz="8800" dirty="0"/>
          </a:p>
          <a:p>
            <a:pPr marL="971550" lvl="1" indent="-571500">
              <a:lnSpc>
                <a:spcPct val="120000"/>
              </a:lnSpc>
              <a:buFont typeface="Wingdings" panose="05000000000000000000" pitchFamily="2" charset="2"/>
              <a:buChar char="§"/>
            </a:pPr>
            <a:r>
              <a:rPr lang="fr-FR" sz="8800" dirty="0"/>
              <a:t>la distance qui les sépare, ainsi que </a:t>
            </a:r>
          </a:p>
          <a:p>
            <a:pPr marL="971550" lvl="1" indent="-571500" algn="just">
              <a:lnSpc>
                <a:spcPct val="120000"/>
              </a:lnSpc>
              <a:buFont typeface="Wingdings" panose="05000000000000000000" pitchFamily="2" charset="2"/>
              <a:buChar char="§"/>
            </a:pPr>
            <a:r>
              <a:rPr lang="fr-FR" sz="8800" dirty="0"/>
              <a:t>les compétences des autres professionnels qui y sont </a:t>
            </a:r>
            <a:r>
              <a:rPr lang="fr-FR" sz="8800" dirty="0" smtClean="0"/>
              <a:t>employés</a:t>
            </a:r>
            <a:endParaRPr lang="fr-FR" sz="8800" dirty="0"/>
          </a:p>
          <a:p>
            <a:pPr marL="0" indent="0">
              <a:buNone/>
            </a:pPr>
            <a:r>
              <a:rPr lang="fr-FR" sz="3500" dirty="0"/>
              <a:t/>
            </a:r>
            <a:br>
              <a:rPr lang="fr-FR" sz="3500" dirty="0"/>
            </a:br>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30</a:t>
            </a:fld>
            <a:endParaRPr lang="fr-FR" dirty="0"/>
          </a:p>
        </p:txBody>
      </p:sp>
    </p:spTree>
    <p:extLst>
      <p:ext uri="{BB962C8B-B14F-4D97-AF65-F5344CB8AC3E}">
        <p14:creationId xmlns:p14="http://schemas.microsoft.com/office/powerpoint/2010/main" xmlns="" val="1993935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4647" y="2554105"/>
            <a:ext cx="9515231" cy="2807604"/>
          </a:xfrm>
        </p:spPr>
        <p:txBody>
          <a:bodyPr/>
          <a:lstStyle/>
          <a:p>
            <a:pPr marL="0" indent="0" algn="just">
              <a:buNone/>
            </a:pPr>
            <a:r>
              <a:rPr lang="fr-FR" sz="2200" dirty="0">
                <a:sym typeface="Wingdings" panose="05000000000000000000" pitchFamily="2" charset="2"/>
              </a:rPr>
              <a:t> </a:t>
            </a:r>
            <a:r>
              <a:rPr lang="fr-FR" sz="2200" dirty="0"/>
              <a:t>Il est tenu compte de la capacité globale des établissements et services placés sous la direction d'une personne en fonction du :</a:t>
            </a:r>
          </a:p>
          <a:p>
            <a:pPr marL="0" indent="0">
              <a:buNone/>
            </a:pPr>
            <a:endParaRPr lang="fr-FR" sz="2200" dirty="0"/>
          </a:p>
          <a:p>
            <a:pPr lvl="1">
              <a:buFont typeface="Wingdings" panose="05000000000000000000" pitchFamily="2" charset="2"/>
              <a:buChar char="§"/>
            </a:pPr>
            <a:r>
              <a:rPr lang="fr-FR" sz="2200" dirty="0"/>
              <a:t>Diplôme </a:t>
            </a:r>
          </a:p>
          <a:p>
            <a:pPr lvl="1" algn="just">
              <a:buFont typeface="Wingdings" panose="05000000000000000000" pitchFamily="2" charset="2"/>
              <a:buChar char="§"/>
            </a:pPr>
            <a:r>
              <a:rPr lang="fr-FR" sz="2200" dirty="0"/>
              <a:t>Du temps dévolu de fonction de direction en crèches, en jardins d’enfants et crèches </a:t>
            </a:r>
            <a:r>
              <a:rPr lang="fr-FR" sz="2200" dirty="0" smtClean="0"/>
              <a:t>familiales</a:t>
            </a:r>
            <a:endParaRPr lang="fr-FR" sz="2200" dirty="0"/>
          </a:p>
          <a:p>
            <a:pPr lvl="1">
              <a:buFont typeface="Wingdings" panose="05000000000000000000" pitchFamily="2" charset="2"/>
              <a:buChar char="§"/>
            </a:pP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31</a:t>
            </a:fld>
            <a:endParaRPr lang="fr-FR" dirty="0"/>
          </a:p>
        </p:txBody>
      </p:sp>
    </p:spTree>
    <p:extLst>
      <p:ext uri="{BB962C8B-B14F-4D97-AF65-F5344CB8AC3E}">
        <p14:creationId xmlns:p14="http://schemas.microsoft.com/office/powerpoint/2010/main" xmlns="" val="2156377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7775" y="260648"/>
            <a:ext cx="9313025" cy="1156990"/>
          </a:xfrm>
        </p:spPr>
        <p:txBody>
          <a:bodyPr>
            <a:normAutofit/>
          </a:bodyPr>
          <a:lstStyle/>
          <a:p>
            <a:pPr algn="ctr"/>
            <a:r>
              <a:rPr lang="fr-FR" sz="4000" dirty="0">
                <a:solidFill>
                  <a:srgbClr val="FF0066"/>
                </a:solidFill>
              </a:rPr>
              <a:t>Directeur adjoint</a:t>
            </a:r>
            <a:r>
              <a:rPr lang="fr-FR" sz="4000" dirty="0"/>
              <a:t/>
            </a:r>
            <a:br>
              <a:rPr lang="fr-FR" sz="4000" dirty="0"/>
            </a:br>
            <a:r>
              <a:rPr lang="fr-FR" sz="2000" dirty="0"/>
              <a:t>(article R2324-35)</a:t>
            </a:r>
          </a:p>
        </p:txBody>
      </p:sp>
      <p:sp>
        <p:nvSpPr>
          <p:cNvPr id="3" name="Espace réservé du contenu 2"/>
          <p:cNvSpPr>
            <a:spLocks noGrp="1"/>
          </p:cNvSpPr>
          <p:nvPr>
            <p:ph idx="1"/>
          </p:nvPr>
        </p:nvSpPr>
        <p:spPr>
          <a:xfrm>
            <a:off x="839585" y="1916833"/>
            <a:ext cx="9752502" cy="4026768"/>
          </a:xfrm>
        </p:spPr>
        <p:txBody>
          <a:bodyPr>
            <a:noAutofit/>
          </a:bodyPr>
          <a:lstStyle/>
          <a:p>
            <a:pPr>
              <a:buFont typeface="Wingdings" panose="05000000000000000000" pitchFamily="2" charset="2"/>
              <a:buChar char="Ø"/>
            </a:pPr>
            <a:r>
              <a:rPr lang="fr-FR" sz="2200" dirty="0"/>
              <a:t>Pour les établissements d'une capacité </a:t>
            </a:r>
            <a:r>
              <a:rPr lang="fr-FR" sz="2200" b="1" dirty="0">
                <a:solidFill>
                  <a:srgbClr val="FF0066"/>
                </a:solidFill>
              </a:rPr>
              <a:t>≥ 60 places </a:t>
            </a:r>
            <a:r>
              <a:rPr lang="fr-FR" sz="2200" dirty="0"/>
              <a:t>est assisté d'un adjoint : </a:t>
            </a:r>
          </a:p>
          <a:p>
            <a:pPr lvl="2">
              <a:lnSpc>
                <a:spcPct val="150000"/>
              </a:lnSpc>
              <a:buFont typeface="Wingdings" panose="05000000000000000000" pitchFamily="2" charset="2"/>
              <a:buChar char="§"/>
            </a:pPr>
            <a:r>
              <a:rPr lang="fr-FR" sz="2200" dirty="0"/>
              <a:t>Un médecin</a:t>
            </a:r>
          </a:p>
          <a:p>
            <a:pPr lvl="2">
              <a:lnSpc>
                <a:spcPct val="150000"/>
              </a:lnSpc>
              <a:buFont typeface="Wingdings" panose="05000000000000000000" pitchFamily="2" charset="2"/>
              <a:buChar char="§"/>
            </a:pPr>
            <a:r>
              <a:rPr lang="fr-FR" sz="2200" dirty="0"/>
              <a:t>Une puéricultrice</a:t>
            </a:r>
          </a:p>
          <a:p>
            <a:pPr lvl="2">
              <a:lnSpc>
                <a:spcPct val="150000"/>
              </a:lnSpc>
              <a:buFont typeface="Wingdings" panose="05000000000000000000" pitchFamily="2" charset="2"/>
              <a:buChar char="§"/>
            </a:pPr>
            <a:r>
              <a:rPr lang="fr-FR" sz="2200" dirty="0"/>
              <a:t>Un </a:t>
            </a:r>
            <a:r>
              <a:rPr lang="fr-FR" sz="2200" dirty="0" smtClean="0"/>
              <a:t>éducateur de jeunes enfants</a:t>
            </a:r>
            <a:endParaRPr lang="fr-FR" sz="2200" dirty="0"/>
          </a:p>
          <a:p>
            <a:pPr lvl="2">
              <a:lnSpc>
                <a:spcPct val="150000"/>
              </a:lnSpc>
              <a:buFont typeface="Wingdings" panose="05000000000000000000" pitchFamily="2" charset="2"/>
              <a:buChar char="§"/>
            </a:pPr>
            <a:r>
              <a:rPr lang="fr-FR" sz="2200" dirty="0"/>
              <a:t>Une sage-femme</a:t>
            </a:r>
          </a:p>
          <a:p>
            <a:pPr lvl="2">
              <a:lnSpc>
                <a:spcPct val="150000"/>
              </a:lnSpc>
              <a:buFont typeface="Wingdings" panose="05000000000000000000" pitchFamily="2" charset="2"/>
              <a:buChar char="§"/>
            </a:pPr>
            <a:r>
              <a:rPr lang="fr-FR" sz="2200" dirty="0"/>
              <a:t>Un infirmier</a:t>
            </a:r>
          </a:p>
          <a:p>
            <a:pPr lvl="2">
              <a:lnSpc>
                <a:spcPct val="150000"/>
              </a:lnSpc>
              <a:buFont typeface="Wingdings" panose="05000000000000000000" pitchFamily="2" charset="2"/>
              <a:buChar char="§"/>
            </a:pPr>
            <a:r>
              <a:rPr lang="fr-FR" sz="2200" dirty="0"/>
              <a:t>Un assistant de service social</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32</a:t>
            </a:fld>
            <a:endParaRPr lang="fr-FR" dirty="0"/>
          </a:p>
        </p:txBody>
      </p:sp>
    </p:spTree>
    <p:extLst>
      <p:ext uri="{BB962C8B-B14F-4D97-AF65-F5344CB8AC3E}">
        <p14:creationId xmlns:p14="http://schemas.microsoft.com/office/powerpoint/2010/main" xmlns="" val="4161434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4771" y="836714"/>
            <a:ext cx="9795725" cy="4957258"/>
          </a:xfrm>
        </p:spPr>
        <p:txBody>
          <a:bodyPr>
            <a:noAutofit/>
          </a:bodyPr>
          <a:lstStyle/>
          <a:p>
            <a:pPr lvl="2">
              <a:lnSpc>
                <a:spcPct val="170000"/>
              </a:lnSpc>
              <a:buFont typeface="Wingdings" panose="05000000000000000000" pitchFamily="2" charset="2"/>
              <a:buChar char="§"/>
            </a:pPr>
            <a:r>
              <a:rPr lang="fr-FR" sz="2200" dirty="0"/>
              <a:t>Un éducateur spécialisé</a:t>
            </a:r>
          </a:p>
          <a:p>
            <a:pPr lvl="2">
              <a:lnSpc>
                <a:spcPct val="170000"/>
              </a:lnSpc>
              <a:buFont typeface="Wingdings" panose="05000000000000000000" pitchFamily="2" charset="2"/>
              <a:buChar char="§"/>
            </a:pPr>
            <a:r>
              <a:rPr lang="fr-FR" sz="2200" dirty="0"/>
              <a:t>Un conseiller en </a:t>
            </a:r>
            <a:r>
              <a:rPr lang="fr-FR" sz="2200" dirty="0" smtClean="0"/>
              <a:t>économie sociale et familiale</a:t>
            </a:r>
            <a:endParaRPr lang="fr-FR" sz="2200" dirty="0"/>
          </a:p>
          <a:p>
            <a:pPr lvl="2">
              <a:lnSpc>
                <a:spcPct val="170000"/>
              </a:lnSpc>
              <a:buFont typeface="Wingdings" panose="05000000000000000000" pitchFamily="2" charset="2"/>
              <a:buChar char="§"/>
            </a:pPr>
            <a:r>
              <a:rPr lang="fr-FR" sz="2200" dirty="0"/>
              <a:t>Un psychomotricien</a:t>
            </a:r>
          </a:p>
          <a:p>
            <a:pPr lvl="2">
              <a:lnSpc>
                <a:spcPct val="170000"/>
              </a:lnSpc>
              <a:buFont typeface="Wingdings" panose="05000000000000000000" pitchFamily="2" charset="2"/>
              <a:buChar char="§"/>
            </a:pPr>
            <a:r>
              <a:rPr lang="fr-FR" sz="2200" dirty="0"/>
              <a:t>Un psychologue avec un DESS ou un master II</a:t>
            </a:r>
          </a:p>
          <a:p>
            <a:pPr lvl="2">
              <a:lnSpc>
                <a:spcPct val="170000"/>
              </a:lnSpc>
              <a:buFont typeface="Wingdings" panose="05000000000000000000" pitchFamily="2" charset="2"/>
              <a:buChar char="§"/>
            </a:pPr>
            <a:r>
              <a:rPr lang="fr-FR" sz="2200" dirty="0"/>
              <a:t>Un instituteur ou professeur des écoles</a:t>
            </a:r>
          </a:p>
          <a:p>
            <a:pPr lvl="2">
              <a:lnSpc>
                <a:spcPct val="170000"/>
              </a:lnSpc>
              <a:buFont typeface="Wingdings" panose="05000000000000000000" pitchFamily="2" charset="2"/>
              <a:buChar char="§"/>
            </a:pPr>
            <a:r>
              <a:rPr lang="fr-FR" sz="2200" dirty="0"/>
              <a:t>Une auxiliaire de puériculture avec un an d’expérience comme responsable technique ou référent technique dans un établissement d’accueil de jeunes enfants</a:t>
            </a:r>
            <a:br>
              <a:rPr lang="fr-FR" sz="2200" dirty="0"/>
            </a:br>
            <a:r>
              <a:rPr lang="fr-FR" sz="1800" dirty="0"/>
              <a:t/>
            </a:r>
            <a:br>
              <a:rPr lang="fr-FR" sz="1800" dirty="0"/>
            </a:br>
            <a:r>
              <a:rPr lang="fr-FR" sz="1800" dirty="0"/>
              <a:t/>
            </a:r>
            <a:br>
              <a:rPr lang="fr-FR" sz="1800" dirty="0"/>
            </a:br>
            <a:endParaRPr lang="fr-FR" sz="18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33</a:t>
            </a:fld>
            <a:endParaRPr lang="fr-FR" dirty="0"/>
          </a:p>
        </p:txBody>
      </p:sp>
    </p:spTree>
    <p:extLst>
      <p:ext uri="{BB962C8B-B14F-4D97-AF65-F5344CB8AC3E}">
        <p14:creationId xmlns:p14="http://schemas.microsoft.com/office/powerpoint/2010/main" xmlns="" val="3320199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8021" y="514324"/>
            <a:ext cx="9834483" cy="1143000"/>
          </a:xfrm>
        </p:spPr>
        <p:txBody>
          <a:bodyPr>
            <a:noAutofit/>
          </a:bodyPr>
          <a:lstStyle/>
          <a:p>
            <a:pPr algn="ctr"/>
            <a:r>
              <a:rPr lang="fr-FR" sz="4000" dirty="0">
                <a:solidFill>
                  <a:srgbClr val="FF0066"/>
                </a:solidFill>
              </a:rPr>
              <a:t>Continuité de fonction de direction</a:t>
            </a:r>
            <a:r>
              <a:rPr lang="fr-FR" sz="4000" dirty="0"/>
              <a:t/>
            </a:r>
            <a:br>
              <a:rPr lang="fr-FR" sz="4000" dirty="0"/>
            </a:br>
            <a:r>
              <a:rPr lang="fr-FR" sz="2000" dirty="0"/>
              <a:t>(article </a:t>
            </a:r>
            <a:r>
              <a:rPr lang="fr-FR" sz="2000" dirty="0" smtClean="0"/>
              <a:t>R2324-36)</a:t>
            </a:r>
            <a:endParaRPr lang="fr-FR" sz="2000" dirty="0"/>
          </a:p>
        </p:txBody>
      </p:sp>
      <p:sp>
        <p:nvSpPr>
          <p:cNvPr id="3" name="Espace réservé du contenu 2"/>
          <p:cNvSpPr>
            <a:spLocks noGrp="1"/>
          </p:cNvSpPr>
          <p:nvPr>
            <p:ph idx="1"/>
          </p:nvPr>
        </p:nvSpPr>
        <p:spPr>
          <a:xfrm>
            <a:off x="798021" y="2075226"/>
            <a:ext cx="9698779" cy="3685496"/>
          </a:xfrm>
        </p:spPr>
        <p:txBody>
          <a:bodyPr>
            <a:normAutofit/>
          </a:bodyPr>
          <a:lstStyle/>
          <a:p>
            <a:pPr algn="just">
              <a:buFont typeface="Wingdings" panose="05000000000000000000" pitchFamily="2" charset="2"/>
              <a:buChar char="Ø"/>
            </a:pPr>
            <a:r>
              <a:rPr lang="fr-FR" sz="2200" dirty="0"/>
              <a:t>En l’absence du directeur, la continuité de </a:t>
            </a:r>
            <a:r>
              <a:rPr lang="fr-FR" sz="2200" dirty="0" smtClean="0"/>
              <a:t>ces </a:t>
            </a:r>
            <a:r>
              <a:rPr lang="fr-FR" sz="2200" dirty="0"/>
              <a:t>fonctions est assurée par </a:t>
            </a:r>
            <a:r>
              <a:rPr lang="fr-FR" sz="2200" dirty="0" smtClean="0"/>
              <a:t>:</a:t>
            </a:r>
          </a:p>
          <a:p>
            <a:pPr marL="0" indent="0" algn="just">
              <a:buNone/>
            </a:pPr>
            <a:endParaRPr lang="fr-FR" sz="600" dirty="0"/>
          </a:p>
          <a:p>
            <a:pPr lvl="1">
              <a:buFont typeface="Wingdings" panose="05000000000000000000" pitchFamily="2" charset="2"/>
              <a:buChar char="§"/>
            </a:pPr>
            <a:r>
              <a:rPr lang="fr-FR" sz="2200" dirty="0" smtClean="0"/>
              <a:t>puéricultrice</a:t>
            </a:r>
            <a:endParaRPr lang="fr-FR" sz="2200" dirty="0"/>
          </a:p>
          <a:p>
            <a:pPr lvl="1">
              <a:buFont typeface="Wingdings" panose="05000000000000000000" pitchFamily="2" charset="2"/>
              <a:buChar char="§"/>
            </a:pPr>
            <a:r>
              <a:rPr lang="fr-FR" sz="2200" dirty="0" smtClean="0"/>
              <a:t>éducateur de jeunes enfants</a:t>
            </a:r>
            <a:endParaRPr lang="fr-FR" sz="2200" dirty="0"/>
          </a:p>
          <a:p>
            <a:pPr lvl="1">
              <a:buFont typeface="Wingdings" panose="05000000000000000000" pitchFamily="2" charset="2"/>
              <a:buChar char="§"/>
            </a:pPr>
            <a:r>
              <a:rPr lang="fr-FR" sz="2200" dirty="0"/>
              <a:t>Auxiliaire </a:t>
            </a:r>
            <a:r>
              <a:rPr lang="fr-FR" sz="2200" dirty="0" smtClean="0"/>
              <a:t>puériculture</a:t>
            </a:r>
            <a:endParaRPr lang="fr-FR" sz="2200" dirty="0"/>
          </a:p>
          <a:p>
            <a:pPr lvl="1">
              <a:buFont typeface="Wingdings" panose="05000000000000000000" pitchFamily="2" charset="2"/>
              <a:buChar char="§"/>
            </a:pPr>
            <a:r>
              <a:rPr lang="fr-FR" sz="2200" dirty="0" smtClean="0"/>
              <a:t>infirmier</a:t>
            </a:r>
            <a:endParaRPr lang="fr-FR" sz="2200" dirty="0"/>
          </a:p>
          <a:p>
            <a:pPr lvl="1">
              <a:buFont typeface="Wingdings" panose="05000000000000000000" pitchFamily="2" charset="2"/>
              <a:buChar char="§"/>
            </a:pPr>
            <a:r>
              <a:rPr lang="fr-FR" sz="2200" dirty="0" smtClean="0"/>
              <a:t>Psychomotricien</a:t>
            </a:r>
            <a:endParaRPr lang="fr-FR" sz="2200" dirty="0"/>
          </a:p>
          <a:p>
            <a:pPr lvl="1">
              <a:buFont typeface="Wingdings" panose="05000000000000000000" pitchFamily="2" charset="2"/>
              <a:buChar char="§"/>
            </a:pPr>
            <a:endParaRPr lang="fr-FR" sz="2200" dirty="0"/>
          </a:p>
          <a:p>
            <a:pPr marL="0" indent="0" algn="just">
              <a:buNone/>
            </a:pPr>
            <a:r>
              <a:rPr lang="fr-FR" sz="2200" b="1" u="sng" dirty="0">
                <a:solidFill>
                  <a:srgbClr val="FF0066"/>
                </a:solidFill>
              </a:rPr>
              <a:t>OU à défaut </a:t>
            </a:r>
            <a:r>
              <a:rPr lang="fr-FR" sz="2200" dirty="0"/>
              <a:t>avec une </a:t>
            </a:r>
            <a:r>
              <a:rPr lang="fr-FR" sz="2200" b="1" dirty="0">
                <a:solidFill>
                  <a:srgbClr val="FF0066"/>
                </a:solidFill>
              </a:rPr>
              <a:t>expérience</a:t>
            </a:r>
            <a:r>
              <a:rPr lang="fr-FR" sz="2200" dirty="0"/>
              <a:t> professionnelle de </a:t>
            </a:r>
            <a:r>
              <a:rPr lang="fr-FR" sz="2200" b="1" dirty="0">
                <a:solidFill>
                  <a:srgbClr val="FF0066"/>
                </a:solidFill>
              </a:rPr>
              <a:t>1 an auprès des jeunes enfants</a:t>
            </a:r>
            <a:r>
              <a:rPr lang="fr-FR" sz="2200" b="1" dirty="0"/>
              <a:t> </a:t>
            </a:r>
            <a:r>
              <a:rPr lang="fr-FR" sz="2200" dirty="0"/>
              <a:t>pour les professionnels « dits non qualifiés » </a:t>
            </a:r>
            <a:endParaRPr lang="fr-FR" dirty="0" smtClean="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34</a:t>
            </a:fld>
            <a:endParaRPr lang="fr-FR" dirty="0"/>
          </a:p>
        </p:txBody>
      </p:sp>
    </p:spTree>
    <p:extLst>
      <p:ext uri="{BB962C8B-B14F-4D97-AF65-F5344CB8AC3E}">
        <p14:creationId xmlns:p14="http://schemas.microsoft.com/office/powerpoint/2010/main" xmlns="" val="3971888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7898" y="395139"/>
            <a:ext cx="9820102" cy="1426170"/>
          </a:xfrm>
        </p:spPr>
        <p:txBody>
          <a:bodyPr>
            <a:normAutofit fontScale="90000"/>
          </a:bodyPr>
          <a:lstStyle/>
          <a:p>
            <a:pPr algn="ctr"/>
            <a:r>
              <a:rPr lang="fr-FR" dirty="0" smtClean="0">
                <a:solidFill>
                  <a:srgbClr val="FF0066"/>
                </a:solidFill>
              </a:rPr>
              <a:t>Temps d’analyse de pratiques professionnelles </a:t>
            </a:r>
            <a:r>
              <a:rPr lang="fr-FR" dirty="0" smtClean="0"/>
              <a:t/>
            </a:r>
            <a:br>
              <a:rPr lang="fr-FR" dirty="0" smtClean="0"/>
            </a:br>
            <a:r>
              <a:rPr lang="fr-FR" sz="2200" dirty="0"/>
              <a:t>(article R2324-37)</a:t>
            </a:r>
          </a:p>
        </p:txBody>
      </p:sp>
      <p:sp>
        <p:nvSpPr>
          <p:cNvPr id="3" name="Espace réservé du contenu 2"/>
          <p:cNvSpPr>
            <a:spLocks noGrp="1"/>
          </p:cNvSpPr>
          <p:nvPr>
            <p:ph idx="1"/>
          </p:nvPr>
        </p:nvSpPr>
        <p:spPr>
          <a:xfrm>
            <a:off x="789709" y="2348880"/>
            <a:ext cx="9878291" cy="2952328"/>
          </a:xfrm>
        </p:spPr>
        <p:txBody>
          <a:bodyPr>
            <a:normAutofit fontScale="85000" lnSpcReduction="20000"/>
          </a:bodyPr>
          <a:lstStyle/>
          <a:p>
            <a:pPr marL="0" indent="0">
              <a:buNone/>
            </a:pPr>
            <a:r>
              <a:rPr lang="fr-FR" sz="2600" dirty="0"/>
              <a:t>Proposer  à chaque professionnel :</a:t>
            </a:r>
          </a:p>
          <a:p>
            <a:pPr marL="0" indent="0">
              <a:buNone/>
            </a:pPr>
            <a:endParaRPr lang="fr-FR" sz="100" dirty="0"/>
          </a:p>
          <a:p>
            <a:pPr>
              <a:lnSpc>
                <a:spcPct val="170000"/>
              </a:lnSpc>
              <a:buFont typeface="Wingdings" panose="05000000000000000000" pitchFamily="2" charset="2"/>
              <a:buChar char="Ø"/>
            </a:pPr>
            <a:r>
              <a:rPr lang="fr-FR" sz="2600" dirty="0" smtClean="0"/>
              <a:t> Au </a:t>
            </a:r>
            <a:r>
              <a:rPr lang="fr-FR" sz="2600" dirty="0"/>
              <a:t>minimum 6 heures / an dont 2 heures tous les 4 mois</a:t>
            </a:r>
          </a:p>
          <a:p>
            <a:pPr>
              <a:lnSpc>
                <a:spcPct val="170000"/>
              </a:lnSpc>
              <a:buFont typeface="Wingdings" panose="05000000000000000000" pitchFamily="2" charset="2"/>
              <a:buChar char="Ø"/>
            </a:pPr>
            <a:r>
              <a:rPr lang="fr-FR" sz="2600" dirty="0" smtClean="0"/>
              <a:t> En </a:t>
            </a:r>
            <a:r>
              <a:rPr lang="fr-FR" sz="2600" dirty="0"/>
              <a:t>dehors de la présence des </a:t>
            </a:r>
            <a:r>
              <a:rPr lang="fr-FR" sz="2600" dirty="0" smtClean="0"/>
              <a:t>enfants</a:t>
            </a:r>
            <a:endParaRPr lang="fr-FR" sz="2600" dirty="0"/>
          </a:p>
          <a:p>
            <a:pPr>
              <a:lnSpc>
                <a:spcPct val="170000"/>
              </a:lnSpc>
              <a:buFont typeface="Wingdings" panose="05000000000000000000" pitchFamily="2" charset="2"/>
              <a:buChar char="Ø"/>
            </a:pPr>
            <a:r>
              <a:rPr lang="fr-FR" sz="2600" dirty="0" smtClean="0"/>
              <a:t> Animé </a:t>
            </a:r>
            <a:r>
              <a:rPr lang="fr-FR" sz="2600" dirty="0"/>
              <a:t>par un professionnel ayant une qualification qui sera défini par arrêté du ministre chargé de la </a:t>
            </a:r>
            <a:r>
              <a:rPr lang="fr-FR" sz="2600" dirty="0" smtClean="0"/>
              <a:t>famille</a:t>
            </a:r>
            <a:endParaRPr lang="fr-FR" sz="2600" dirty="0"/>
          </a:p>
          <a:p>
            <a:pPr>
              <a:lnSpc>
                <a:spcPct val="170000"/>
              </a:lnSpc>
              <a:buFont typeface="Wingdings" panose="05000000000000000000" pitchFamily="2" charset="2"/>
              <a:buChar char="Ø"/>
            </a:pPr>
            <a:endParaRPr lang="fr-FR" sz="6800" dirty="0"/>
          </a:p>
          <a:p>
            <a:endParaRPr lang="fr-FR" sz="46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35</a:t>
            </a:fld>
            <a:endParaRPr lang="fr-FR" dirty="0"/>
          </a:p>
        </p:txBody>
      </p:sp>
    </p:spTree>
    <p:extLst>
      <p:ext uri="{BB962C8B-B14F-4D97-AF65-F5344CB8AC3E}">
        <p14:creationId xmlns:p14="http://schemas.microsoft.com/office/powerpoint/2010/main" xmlns="" val="647258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39338" y="1945178"/>
            <a:ext cx="9549150" cy="3848794"/>
          </a:xfrm>
        </p:spPr>
        <p:txBody>
          <a:bodyPr/>
          <a:lstStyle/>
          <a:p>
            <a:pPr algn="just">
              <a:lnSpc>
                <a:spcPct val="170000"/>
              </a:lnSpc>
              <a:buFont typeface="Wingdings" panose="05000000000000000000" pitchFamily="2" charset="2"/>
              <a:buChar char="Ø"/>
            </a:pPr>
            <a:r>
              <a:rPr lang="fr-FR" sz="2200" dirty="0" smtClean="0"/>
              <a:t> Il </a:t>
            </a:r>
            <a:r>
              <a:rPr lang="fr-FR" sz="2200" dirty="0"/>
              <a:t>n’appartient pas à l’équipe et ne doit pas avoir de lien hiérarchique avec les membres</a:t>
            </a:r>
          </a:p>
          <a:p>
            <a:pPr algn="just">
              <a:lnSpc>
                <a:spcPct val="170000"/>
              </a:lnSpc>
              <a:buFont typeface="Wingdings" panose="05000000000000000000" pitchFamily="2" charset="2"/>
              <a:buChar char="Ø"/>
            </a:pPr>
            <a:r>
              <a:rPr lang="fr-FR" sz="2200" dirty="0" smtClean="0"/>
              <a:t> Il </a:t>
            </a:r>
            <a:r>
              <a:rPr lang="fr-FR" sz="2200" dirty="0"/>
              <a:t>peut être salarié du gestionnaire ou intervenant </a:t>
            </a:r>
            <a:r>
              <a:rPr lang="fr-FR" sz="2200" dirty="0" smtClean="0"/>
              <a:t>extérieur</a:t>
            </a:r>
            <a:endParaRPr lang="fr-FR" sz="2200" dirty="0"/>
          </a:p>
          <a:p>
            <a:pPr algn="just">
              <a:lnSpc>
                <a:spcPct val="170000"/>
              </a:lnSpc>
              <a:buFont typeface="Wingdings" panose="05000000000000000000" pitchFamily="2" charset="2"/>
              <a:buChar char="Ø"/>
            </a:pPr>
            <a:r>
              <a:rPr lang="fr-FR" sz="2200" dirty="0" smtClean="0"/>
              <a:t> Possibilité </a:t>
            </a:r>
            <a:r>
              <a:rPr lang="fr-FR" sz="2200" dirty="0"/>
              <a:t>de groupe jusqu’à 15 personnes maximum</a:t>
            </a:r>
          </a:p>
          <a:p>
            <a:pPr algn="just">
              <a:lnSpc>
                <a:spcPct val="170000"/>
              </a:lnSpc>
              <a:buFont typeface="Wingdings" panose="05000000000000000000" pitchFamily="2" charset="2"/>
              <a:buChar char="Ø"/>
            </a:pPr>
            <a:r>
              <a:rPr lang="fr-FR" sz="2200" dirty="0" smtClean="0"/>
              <a:t> Respect </a:t>
            </a:r>
            <a:r>
              <a:rPr lang="fr-FR" sz="2200" dirty="0"/>
              <a:t>de la confidentialité des échanges (animateur et participants)</a:t>
            </a:r>
          </a:p>
          <a:p>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36</a:t>
            </a:fld>
            <a:endParaRPr lang="fr-FR" dirty="0"/>
          </a:p>
        </p:txBody>
      </p:sp>
    </p:spTree>
    <p:extLst>
      <p:ext uri="{BB962C8B-B14F-4D97-AF65-F5344CB8AC3E}">
        <p14:creationId xmlns:p14="http://schemas.microsoft.com/office/powerpoint/2010/main" xmlns="" val="35113127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01337" y="2806730"/>
            <a:ext cx="9381471" cy="1656185"/>
          </a:xfrm>
        </p:spPr>
        <p:txBody>
          <a:bodyPr>
            <a:normAutofit/>
          </a:bodyPr>
          <a:lstStyle/>
          <a:p>
            <a:pPr marL="0" indent="0" algn="ctr">
              <a:buNone/>
            </a:pPr>
            <a:r>
              <a:rPr lang="fr-FR" sz="3600" b="1" dirty="0">
                <a:solidFill>
                  <a:srgbClr val="00FF00"/>
                </a:solidFill>
              </a:rPr>
              <a:t>LE REFERENT « SANTE ET ACCUEIL INCLUSIF »</a:t>
            </a:r>
          </a:p>
          <a:p>
            <a:pPr marL="0" indent="0" algn="ctr">
              <a:buNone/>
            </a:pPr>
            <a:r>
              <a:rPr lang="fr-FR" sz="2000" dirty="0"/>
              <a:t>(article R2324-39)</a:t>
            </a:r>
          </a:p>
          <a:p>
            <a:pPr marL="0" indent="0">
              <a:buNone/>
            </a:pPr>
            <a:endParaRPr lang="fr-FR" sz="36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37</a:t>
            </a:fld>
            <a:endParaRPr lang="fr-FR" dirty="0"/>
          </a:p>
        </p:txBody>
      </p:sp>
    </p:spTree>
    <p:extLst>
      <p:ext uri="{BB962C8B-B14F-4D97-AF65-F5344CB8AC3E}">
        <p14:creationId xmlns:p14="http://schemas.microsoft.com/office/powerpoint/2010/main" xmlns="" val="33495252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39338" y="1330036"/>
            <a:ext cx="9487486" cy="4605251"/>
          </a:xfrm>
        </p:spPr>
        <p:txBody>
          <a:bodyPr>
            <a:normAutofit lnSpcReduction="10000"/>
          </a:bodyPr>
          <a:lstStyle/>
          <a:p>
            <a:pPr marL="0" indent="0" algn="ctr">
              <a:buNone/>
            </a:pPr>
            <a:r>
              <a:rPr lang="fr-FR" dirty="0">
                <a:solidFill>
                  <a:srgbClr val="00FF00"/>
                </a:solidFill>
              </a:rPr>
              <a:t>Le référent « Santé et Accueil Inclusif » : </a:t>
            </a:r>
          </a:p>
          <a:p>
            <a:pPr marL="0" indent="0">
              <a:buNone/>
            </a:pPr>
            <a:endParaRPr lang="fr-FR" sz="100" dirty="0"/>
          </a:p>
          <a:p>
            <a:pPr>
              <a:lnSpc>
                <a:spcPct val="150000"/>
              </a:lnSpc>
              <a:buFont typeface="Wingdings" panose="05000000000000000000" pitchFamily="2" charset="2"/>
              <a:buChar char="Ø"/>
            </a:pPr>
            <a:r>
              <a:rPr lang="fr-FR" sz="2200" dirty="0"/>
              <a:t> </a:t>
            </a:r>
            <a:r>
              <a:rPr lang="fr-FR" sz="2200" dirty="0" smtClean="0"/>
              <a:t>Intervient </a:t>
            </a:r>
            <a:r>
              <a:rPr lang="fr-FR" sz="2200" dirty="0"/>
              <a:t>dans chaque </a:t>
            </a:r>
            <a:r>
              <a:rPr lang="fr-FR" sz="2200" dirty="0" smtClean="0"/>
              <a:t>établissement</a:t>
            </a:r>
            <a:endParaRPr lang="fr-FR" sz="2200" dirty="0"/>
          </a:p>
          <a:p>
            <a:pPr algn="just">
              <a:lnSpc>
                <a:spcPct val="150000"/>
              </a:lnSpc>
              <a:buFont typeface="Wingdings" panose="05000000000000000000" pitchFamily="2" charset="2"/>
              <a:buChar char="Ø"/>
            </a:pPr>
            <a:r>
              <a:rPr lang="fr-FR" sz="2200" dirty="0" smtClean="0"/>
              <a:t> Collabore </a:t>
            </a:r>
            <a:r>
              <a:rPr lang="fr-FR" sz="2200" dirty="0"/>
              <a:t>avec la puéricultrice ou l’infirmier travaillant dans la structure Collabore avec la </a:t>
            </a:r>
            <a:r>
              <a:rPr lang="fr-FR" sz="2200" dirty="0" smtClean="0"/>
              <a:t>PMI</a:t>
            </a:r>
            <a:endParaRPr lang="fr-FR" sz="2200" dirty="0"/>
          </a:p>
          <a:p>
            <a:pPr algn="just">
              <a:lnSpc>
                <a:spcPct val="150000"/>
              </a:lnSpc>
              <a:buFont typeface="Wingdings" panose="05000000000000000000" pitchFamily="2" charset="2"/>
              <a:buChar char="Ø"/>
            </a:pPr>
            <a:r>
              <a:rPr lang="fr-FR" sz="2200" dirty="0" smtClean="0"/>
              <a:t> Collabore </a:t>
            </a:r>
            <a:r>
              <a:rPr lang="fr-FR" sz="2200" dirty="0"/>
              <a:t>avec les acteurs locaux en matière de santé, de prévention et de handicap</a:t>
            </a:r>
          </a:p>
          <a:p>
            <a:pPr algn="just">
              <a:lnSpc>
                <a:spcPct val="150000"/>
              </a:lnSpc>
              <a:buFont typeface="Wingdings" panose="05000000000000000000" pitchFamily="2" charset="2"/>
              <a:buChar char="Ø"/>
            </a:pPr>
            <a:r>
              <a:rPr lang="fr-FR" sz="2200" dirty="0" smtClean="0"/>
              <a:t> Peut </a:t>
            </a:r>
            <a:r>
              <a:rPr lang="fr-FR" sz="2200" dirty="0"/>
              <a:t>consulter le médecin traitant de l’enfant après l’accord des titulaires de l’autorité parentale et représentants légaux</a:t>
            </a:r>
          </a:p>
          <a:p>
            <a:pPr marL="0" indent="0">
              <a:buNone/>
            </a:pP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38</a:t>
            </a:fld>
            <a:endParaRPr lang="fr-FR" dirty="0"/>
          </a:p>
        </p:txBody>
      </p:sp>
    </p:spTree>
    <p:extLst>
      <p:ext uri="{BB962C8B-B14F-4D97-AF65-F5344CB8AC3E}">
        <p14:creationId xmlns:p14="http://schemas.microsoft.com/office/powerpoint/2010/main" xmlns="" val="30919819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4524" y="575083"/>
            <a:ext cx="9346276" cy="850106"/>
          </a:xfrm>
        </p:spPr>
        <p:txBody>
          <a:bodyPr>
            <a:normAutofit/>
          </a:bodyPr>
          <a:lstStyle/>
          <a:p>
            <a:pPr algn="ctr"/>
            <a:r>
              <a:rPr lang="fr-FR" sz="4000" dirty="0">
                <a:solidFill>
                  <a:srgbClr val="00FF00"/>
                </a:solidFill>
              </a:rPr>
              <a:t>Ses missions </a:t>
            </a:r>
          </a:p>
        </p:txBody>
      </p:sp>
      <p:sp>
        <p:nvSpPr>
          <p:cNvPr id="3" name="Espace réservé du contenu 2"/>
          <p:cNvSpPr>
            <a:spLocks noGrp="1"/>
          </p:cNvSpPr>
          <p:nvPr>
            <p:ph idx="1"/>
          </p:nvPr>
        </p:nvSpPr>
        <p:spPr>
          <a:xfrm>
            <a:off x="806335" y="1791924"/>
            <a:ext cx="9404465" cy="4386807"/>
          </a:xfrm>
        </p:spPr>
        <p:txBody>
          <a:bodyPr>
            <a:normAutofit/>
          </a:bodyPr>
          <a:lstStyle/>
          <a:p>
            <a:pPr algn="just">
              <a:buFont typeface="Wingdings" panose="05000000000000000000" pitchFamily="2" charset="2"/>
              <a:buChar char="Ø"/>
            </a:pPr>
            <a:r>
              <a:rPr lang="fr-FR" sz="2200" dirty="0">
                <a:solidFill>
                  <a:srgbClr val="00FF00"/>
                </a:solidFill>
              </a:rPr>
              <a:t>1° </a:t>
            </a:r>
            <a:r>
              <a:rPr lang="fr-FR" sz="2200" dirty="0"/>
              <a:t>Informer, sensibiliser et conseiller</a:t>
            </a:r>
          </a:p>
          <a:p>
            <a:pPr algn="just">
              <a:buFont typeface="Wingdings" panose="05000000000000000000" pitchFamily="2" charset="2"/>
              <a:buChar char="Ø"/>
            </a:pPr>
            <a:endParaRPr lang="fr-FR" sz="1500" dirty="0"/>
          </a:p>
          <a:p>
            <a:pPr algn="just">
              <a:buFont typeface="Wingdings" panose="05000000000000000000" pitchFamily="2" charset="2"/>
              <a:buChar char="Ø"/>
            </a:pPr>
            <a:r>
              <a:rPr lang="fr-FR" sz="2200" dirty="0">
                <a:solidFill>
                  <a:srgbClr val="00FF00"/>
                </a:solidFill>
              </a:rPr>
              <a:t>2° </a:t>
            </a:r>
            <a:r>
              <a:rPr lang="fr-FR" sz="2200" dirty="0"/>
              <a:t>Présenter et expliquer aux professionnels</a:t>
            </a:r>
          </a:p>
          <a:p>
            <a:pPr algn="just">
              <a:buFont typeface="Wingdings" panose="05000000000000000000" pitchFamily="2" charset="2"/>
              <a:buChar char="Ø"/>
            </a:pPr>
            <a:endParaRPr lang="fr-FR" sz="1400" dirty="0"/>
          </a:p>
          <a:p>
            <a:pPr>
              <a:buFont typeface="Wingdings" panose="05000000000000000000" pitchFamily="2" charset="2"/>
              <a:buChar char="Ø"/>
            </a:pPr>
            <a:r>
              <a:rPr lang="fr-FR" sz="2400" dirty="0">
                <a:solidFill>
                  <a:srgbClr val="00FF00"/>
                </a:solidFill>
              </a:rPr>
              <a:t>3</a:t>
            </a:r>
            <a:r>
              <a:rPr lang="fr-FR" sz="2200" dirty="0"/>
              <a:t>° Apporter son concours pour la mise en œuvre des mesures en faveur de l’enfant</a:t>
            </a:r>
          </a:p>
          <a:p>
            <a:pPr>
              <a:buFont typeface="Wingdings" panose="05000000000000000000" pitchFamily="2" charset="2"/>
              <a:buChar char="Ø"/>
            </a:pPr>
            <a:endParaRPr lang="fr-FR" sz="1400" dirty="0"/>
          </a:p>
          <a:p>
            <a:pPr lvl="0" algn="just">
              <a:buFont typeface="Wingdings" panose="05000000000000000000" pitchFamily="2" charset="2"/>
              <a:buChar char="Ø"/>
            </a:pPr>
            <a:r>
              <a:rPr lang="fr-FR" sz="2200" dirty="0">
                <a:solidFill>
                  <a:srgbClr val="00FF00"/>
                </a:solidFill>
              </a:rPr>
              <a:t>4° </a:t>
            </a:r>
            <a:r>
              <a:rPr lang="fr-FR" sz="2200" dirty="0">
                <a:solidFill>
                  <a:prstClr val="black"/>
                </a:solidFill>
              </a:rPr>
              <a:t>Veiller à la mise en place de toutes mesures nécessaires à l'accueil inclusif des enfants en situation de </a:t>
            </a:r>
            <a:r>
              <a:rPr lang="fr-FR" sz="2200" dirty="0" smtClean="0">
                <a:solidFill>
                  <a:prstClr val="black"/>
                </a:solidFill>
              </a:rPr>
              <a:t>handicap </a:t>
            </a:r>
            <a:endParaRPr lang="fr-FR" sz="2200" dirty="0">
              <a:solidFill>
                <a:prstClr val="black"/>
              </a:solidFill>
            </a:endParaRPr>
          </a:p>
          <a:p>
            <a:pPr lvl="0" algn="just">
              <a:buFont typeface="Wingdings" panose="05000000000000000000" pitchFamily="2" charset="2"/>
              <a:buChar char="Ø"/>
            </a:pPr>
            <a:endParaRPr lang="fr-FR" sz="1400" dirty="0">
              <a:solidFill>
                <a:prstClr val="black"/>
              </a:solidFill>
            </a:endParaRPr>
          </a:p>
          <a:p>
            <a:pPr algn="just">
              <a:buFont typeface="Wingdings" panose="05000000000000000000" pitchFamily="2" charset="2"/>
              <a:buChar char="Ø"/>
            </a:pPr>
            <a:r>
              <a:rPr lang="fr-FR" sz="2200" dirty="0">
                <a:solidFill>
                  <a:srgbClr val="00FF00"/>
                </a:solidFill>
              </a:rPr>
              <a:t>5° </a:t>
            </a:r>
            <a:r>
              <a:rPr lang="fr-FR" sz="2200" dirty="0"/>
              <a:t>Aider et accompagner l'équipe de l'établissement</a:t>
            </a:r>
          </a:p>
          <a:p>
            <a:pPr lvl="0" algn="just">
              <a:buFont typeface="Wingdings" panose="05000000000000000000" pitchFamily="2" charset="2"/>
              <a:buChar char="Ø"/>
            </a:pPr>
            <a:endParaRPr lang="fr-FR" dirty="0">
              <a:solidFill>
                <a:prstClr val="black"/>
              </a:solidFill>
            </a:endParaRPr>
          </a:p>
          <a:p>
            <a:pPr marL="0" indent="0">
              <a:buNone/>
            </a:pPr>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39</a:t>
            </a:fld>
            <a:endParaRPr lang="fr-FR" dirty="0"/>
          </a:p>
        </p:txBody>
      </p:sp>
    </p:spTree>
    <p:extLst>
      <p:ext uri="{BB962C8B-B14F-4D97-AF65-F5344CB8AC3E}">
        <p14:creationId xmlns:p14="http://schemas.microsoft.com/office/powerpoint/2010/main" xmlns="" val="3809293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4647" y="1190898"/>
            <a:ext cx="9309067" cy="4525963"/>
          </a:xfrm>
        </p:spPr>
        <p:txBody>
          <a:bodyPr/>
          <a:lstStyle/>
          <a:p>
            <a:pPr marL="0" indent="0" algn="ctr">
              <a:buNone/>
            </a:pPr>
            <a:endParaRPr lang="fr-FR" dirty="0" smtClean="0"/>
          </a:p>
          <a:p>
            <a:pPr marL="0" indent="0" algn="ctr">
              <a:buNone/>
            </a:pPr>
            <a:endParaRPr lang="fr-FR" dirty="0"/>
          </a:p>
          <a:p>
            <a:pPr marL="0" indent="0" algn="ctr">
              <a:buNone/>
            </a:pPr>
            <a:r>
              <a:rPr lang="fr-FR" b="1" dirty="0">
                <a:solidFill>
                  <a:srgbClr val="FF0000"/>
                </a:solidFill>
              </a:rPr>
              <a:t>Charte nationale pour l’accueil </a:t>
            </a:r>
            <a:endParaRPr lang="fr-FR" b="1" dirty="0" smtClean="0">
              <a:solidFill>
                <a:srgbClr val="FF0000"/>
              </a:solidFill>
            </a:endParaRPr>
          </a:p>
          <a:p>
            <a:pPr marL="0" indent="0" algn="ctr">
              <a:buNone/>
            </a:pPr>
            <a:r>
              <a:rPr lang="fr-FR" b="1" dirty="0" smtClean="0">
                <a:solidFill>
                  <a:srgbClr val="FF0000"/>
                </a:solidFill>
              </a:rPr>
              <a:t>du </a:t>
            </a:r>
            <a:r>
              <a:rPr lang="fr-FR" b="1" dirty="0">
                <a:solidFill>
                  <a:srgbClr val="FF0000"/>
                </a:solidFill>
              </a:rPr>
              <a:t>jeune enfant</a:t>
            </a:r>
          </a:p>
          <a:p>
            <a:pPr marL="0" indent="0" algn="ctr">
              <a:buNone/>
            </a:pPr>
            <a:r>
              <a:rPr lang="fr-FR" sz="1800" dirty="0"/>
              <a:t>(arrêté du 23 septembre 2021)</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4</a:t>
            </a:fld>
            <a:endParaRPr lang="fr-FR" dirty="0"/>
          </a:p>
        </p:txBody>
      </p:sp>
    </p:spTree>
    <p:extLst>
      <p:ext uri="{BB962C8B-B14F-4D97-AF65-F5344CB8AC3E}">
        <p14:creationId xmlns:p14="http://schemas.microsoft.com/office/powerpoint/2010/main" xmlns="" val="4007126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06583" y="963089"/>
            <a:ext cx="9393346" cy="4667002"/>
          </a:xfrm>
        </p:spPr>
        <p:txBody>
          <a:bodyPr>
            <a:noAutofit/>
          </a:bodyPr>
          <a:lstStyle/>
          <a:p>
            <a:pPr algn="just">
              <a:lnSpc>
                <a:spcPct val="110000"/>
              </a:lnSpc>
              <a:buFont typeface="Wingdings" panose="05000000000000000000" pitchFamily="2" charset="2"/>
              <a:buChar char="Ø"/>
            </a:pPr>
            <a:r>
              <a:rPr lang="fr-FR" sz="2400" dirty="0">
                <a:solidFill>
                  <a:srgbClr val="00FF00"/>
                </a:solidFill>
              </a:rPr>
              <a:t> </a:t>
            </a:r>
            <a:r>
              <a:rPr lang="fr-FR" sz="2200" dirty="0">
                <a:solidFill>
                  <a:srgbClr val="00FF00"/>
                </a:solidFill>
              </a:rPr>
              <a:t>6° </a:t>
            </a:r>
            <a:r>
              <a:rPr lang="fr-FR" sz="2200" dirty="0"/>
              <a:t>Assurer des actions d'éducation et de promotion de la santé auprès des </a:t>
            </a:r>
            <a:r>
              <a:rPr lang="fr-FR" sz="2200" dirty="0" smtClean="0"/>
              <a:t>professionnels </a:t>
            </a:r>
            <a:endParaRPr lang="fr-FR" sz="2200" dirty="0"/>
          </a:p>
          <a:p>
            <a:pPr marL="0" indent="0" algn="just">
              <a:lnSpc>
                <a:spcPct val="110000"/>
              </a:lnSpc>
              <a:buNone/>
            </a:pPr>
            <a:endParaRPr lang="fr-FR" sz="1400" dirty="0"/>
          </a:p>
          <a:p>
            <a:pPr>
              <a:lnSpc>
                <a:spcPct val="110000"/>
              </a:lnSpc>
              <a:buFont typeface="Wingdings" panose="05000000000000000000" pitchFamily="2" charset="2"/>
              <a:buChar char="Ø"/>
            </a:pPr>
            <a:r>
              <a:rPr lang="fr-FR" sz="2200" dirty="0">
                <a:solidFill>
                  <a:srgbClr val="00FF00"/>
                </a:solidFill>
              </a:rPr>
              <a:t> 7° </a:t>
            </a:r>
            <a:r>
              <a:rPr lang="fr-FR" sz="2200" dirty="0"/>
              <a:t>Contribuer, au repérage des enfants en danger ou en risque de l'être </a:t>
            </a:r>
          </a:p>
          <a:p>
            <a:pPr>
              <a:lnSpc>
                <a:spcPct val="110000"/>
              </a:lnSpc>
              <a:buFont typeface="Wingdings" panose="05000000000000000000" pitchFamily="2" charset="2"/>
              <a:buChar char="Ø"/>
            </a:pPr>
            <a:endParaRPr lang="fr-FR" sz="1400" dirty="0"/>
          </a:p>
          <a:p>
            <a:pPr algn="just">
              <a:buFont typeface="Wingdings" panose="05000000000000000000" pitchFamily="2" charset="2"/>
              <a:buChar char="Ø"/>
            </a:pPr>
            <a:r>
              <a:rPr lang="fr-FR" sz="2200" dirty="0">
                <a:solidFill>
                  <a:srgbClr val="00FF00"/>
                </a:solidFill>
              </a:rPr>
              <a:t>8</a:t>
            </a:r>
            <a:r>
              <a:rPr lang="fr-FR" sz="2200" dirty="0"/>
              <a:t>° Contribuer, à l’élaboration  des protocoles</a:t>
            </a:r>
          </a:p>
          <a:p>
            <a:pPr algn="just">
              <a:buFont typeface="Wingdings" panose="05000000000000000000" pitchFamily="2" charset="2"/>
              <a:buChar char="Ø"/>
            </a:pPr>
            <a:endParaRPr lang="fr-FR" sz="1400" dirty="0"/>
          </a:p>
          <a:p>
            <a:pPr algn="just">
              <a:buFont typeface="Wingdings" panose="05000000000000000000" pitchFamily="2" charset="2"/>
              <a:buChar char="Ø"/>
            </a:pPr>
            <a:r>
              <a:rPr lang="fr-FR" sz="2200" dirty="0">
                <a:solidFill>
                  <a:srgbClr val="00FF00"/>
                </a:solidFill>
              </a:rPr>
              <a:t>9° </a:t>
            </a:r>
            <a:r>
              <a:rPr lang="fr-FR" sz="2200" dirty="0"/>
              <a:t>Procéder, à un examen de l'enfant afin d'envisager si nécessaire une orientation médicale </a:t>
            </a:r>
            <a:r>
              <a:rPr lang="fr-FR" sz="2200" dirty="0" smtClean="0"/>
              <a:t> </a:t>
            </a:r>
            <a:endParaRPr lang="fr-FR" sz="2200" dirty="0"/>
          </a:p>
          <a:p>
            <a:pPr algn="just">
              <a:buFont typeface="Wingdings" panose="05000000000000000000" pitchFamily="2" charset="2"/>
              <a:buChar char="Ø"/>
            </a:pPr>
            <a:endParaRPr lang="fr-FR" sz="1400" dirty="0"/>
          </a:p>
          <a:p>
            <a:pPr>
              <a:buFont typeface="Wingdings" panose="05000000000000000000" pitchFamily="2" charset="2"/>
              <a:buChar char="Ø"/>
            </a:pPr>
            <a:r>
              <a:rPr lang="fr-FR" sz="2200" dirty="0">
                <a:solidFill>
                  <a:srgbClr val="00FF00"/>
                </a:solidFill>
              </a:rPr>
              <a:t>10° </a:t>
            </a:r>
            <a:r>
              <a:rPr lang="fr-FR" sz="2200" dirty="0"/>
              <a:t>Délivrer, lorsqu'il est médecin, le certificat médical attestant de l'absence pour l'enfant de toute contre-indication</a:t>
            </a:r>
            <a:br>
              <a:rPr lang="fr-FR" sz="2200" dirty="0"/>
            </a:br>
            <a:r>
              <a:rPr lang="fr-FR" sz="2200" dirty="0"/>
              <a:t/>
            </a:r>
            <a:br>
              <a:rPr lang="fr-FR" sz="2200" dirty="0"/>
            </a:br>
            <a:endParaRPr lang="fr-FR" sz="2200" dirty="0"/>
          </a:p>
          <a:p>
            <a:pPr marL="0" indent="0">
              <a:lnSpc>
                <a:spcPct val="110000"/>
              </a:lnSpc>
              <a:buNone/>
            </a:pPr>
            <a:r>
              <a:rPr lang="fr-FR" sz="2200" dirty="0"/>
              <a:t/>
            </a:r>
            <a:br>
              <a:rPr lang="fr-FR" sz="2200" dirty="0"/>
            </a:br>
            <a:r>
              <a:rPr lang="fr-FR" sz="2200" dirty="0"/>
              <a:t/>
            </a:r>
            <a:br>
              <a:rPr lang="fr-FR" sz="2200" dirty="0"/>
            </a:br>
            <a:endParaRPr lang="fr-FR" sz="2200" dirty="0"/>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40</a:t>
            </a:fld>
            <a:endParaRPr lang="fr-FR" dirty="0"/>
          </a:p>
        </p:txBody>
      </p:sp>
    </p:spTree>
    <p:extLst>
      <p:ext uri="{BB962C8B-B14F-4D97-AF65-F5344CB8AC3E}">
        <p14:creationId xmlns:p14="http://schemas.microsoft.com/office/powerpoint/2010/main" xmlns="" val="27916127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solidFill>
                  <a:srgbClr val="00FF00"/>
                </a:solidFill>
              </a:rPr>
              <a:t>Ses qualifications</a:t>
            </a:r>
          </a:p>
        </p:txBody>
      </p:sp>
      <p:sp>
        <p:nvSpPr>
          <p:cNvPr id="3" name="Espace réservé du contenu 2"/>
          <p:cNvSpPr>
            <a:spLocks noGrp="1"/>
          </p:cNvSpPr>
          <p:nvPr>
            <p:ph idx="1"/>
          </p:nvPr>
        </p:nvSpPr>
        <p:spPr>
          <a:xfrm>
            <a:off x="4415246" y="2636912"/>
            <a:ext cx="4849106" cy="2664296"/>
          </a:xfrm>
        </p:spPr>
        <p:txBody>
          <a:bodyPr>
            <a:normAutofit/>
          </a:bodyPr>
          <a:lstStyle/>
          <a:p>
            <a:pPr>
              <a:buFont typeface="Wingdings" panose="05000000000000000000" pitchFamily="2" charset="2"/>
              <a:buChar char="Ø"/>
            </a:pPr>
            <a:r>
              <a:rPr lang="fr-FR" sz="2200" dirty="0" smtClean="0"/>
              <a:t> Un </a:t>
            </a:r>
            <a:r>
              <a:rPr lang="fr-FR" sz="2200" dirty="0"/>
              <a:t>médecin</a:t>
            </a:r>
          </a:p>
          <a:p>
            <a:pPr>
              <a:buFont typeface="Wingdings" panose="05000000000000000000" pitchFamily="2" charset="2"/>
              <a:buChar char="Ø"/>
            </a:pPr>
            <a:endParaRPr lang="fr-FR" sz="2200" dirty="0"/>
          </a:p>
          <a:p>
            <a:pPr>
              <a:buFont typeface="Wingdings" panose="05000000000000000000" pitchFamily="2" charset="2"/>
              <a:buChar char="Ø"/>
            </a:pPr>
            <a:r>
              <a:rPr lang="fr-FR" sz="2200" dirty="0" smtClean="0"/>
              <a:t> Une </a:t>
            </a:r>
            <a:r>
              <a:rPr lang="fr-FR" sz="2200" dirty="0"/>
              <a:t>puéricultrice</a:t>
            </a:r>
          </a:p>
          <a:p>
            <a:pPr>
              <a:buFont typeface="Wingdings" panose="05000000000000000000" pitchFamily="2" charset="2"/>
              <a:buChar char="Ø"/>
            </a:pPr>
            <a:endParaRPr lang="fr-FR" sz="2200" dirty="0"/>
          </a:p>
          <a:p>
            <a:pPr>
              <a:buFont typeface="Wingdings" panose="05000000000000000000" pitchFamily="2" charset="2"/>
              <a:buChar char="Ø"/>
            </a:pPr>
            <a:r>
              <a:rPr lang="fr-FR" sz="2200" dirty="0" smtClean="0"/>
              <a:t> Un </a:t>
            </a:r>
            <a:r>
              <a:rPr lang="fr-FR" sz="2200" dirty="0"/>
              <a:t>infirmier</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41</a:t>
            </a:fld>
            <a:endParaRPr lang="fr-FR" dirty="0"/>
          </a:p>
        </p:txBody>
      </p:sp>
    </p:spTree>
    <p:extLst>
      <p:ext uri="{BB962C8B-B14F-4D97-AF65-F5344CB8AC3E}">
        <p14:creationId xmlns:p14="http://schemas.microsoft.com/office/powerpoint/2010/main" xmlns="" val="21770859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0087" y="531721"/>
            <a:ext cx="9288087" cy="1143000"/>
          </a:xfrm>
        </p:spPr>
        <p:txBody>
          <a:bodyPr>
            <a:normAutofit/>
          </a:bodyPr>
          <a:lstStyle/>
          <a:p>
            <a:pPr algn="ctr"/>
            <a:r>
              <a:rPr lang="fr-FR" sz="4000" dirty="0">
                <a:solidFill>
                  <a:srgbClr val="00FF00"/>
                </a:solidFill>
                <a:latin typeface="+mn-lt"/>
              </a:rPr>
              <a:t>Les modalités d’intervention</a:t>
            </a:r>
          </a:p>
        </p:txBody>
      </p:sp>
      <p:sp>
        <p:nvSpPr>
          <p:cNvPr id="3" name="Espace réservé du contenu 2"/>
          <p:cNvSpPr>
            <a:spLocks noGrp="1"/>
          </p:cNvSpPr>
          <p:nvPr>
            <p:ph idx="1"/>
          </p:nvPr>
        </p:nvSpPr>
        <p:spPr>
          <a:xfrm>
            <a:off x="860087" y="2087726"/>
            <a:ext cx="9122113" cy="4004315"/>
          </a:xfrm>
        </p:spPr>
        <p:txBody>
          <a:bodyPr>
            <a:noAutofit/>
          </a:bodyPr>
          <a:lstStyle/>
          <a:p>
            <a:pPr algn="just">
              <a:buFont typeface="Wingdings" panose="05000000000000000000" pitchFamily="2" charset="2"/>
              <a:buChar char="Ø"/>
            </a:pPr>
            <a:r>
              <a:rPr lang="fr-FR" sz="2200" dirty="0" smtClean="0"/>
              <a:t> Sont </a:t>
            </a:r>
            <a:r>
              <a:rPr lang="fr-FR" sz="2200" dirty="0"/>
              <a:t>fixées dans le contrat de travail ou par voie conventionnelle</a:t>
            </a:r>
          </a:p>
          <a:p>
            <a:pPr marL="0" indent="0" algn="just">
              <a:buNone/>
            </a:pPr>
            <a:endParaRPr lang="fr-FR" sz="1400" dirty="0"/>
          </a:p>
          <a:p>
            <a:pPr algn="just">
              <a:buFont typeface="Wingdings" panose="05000000000000000000" pitchFamily="2" charset="2"/>
              <a:buChar char="Ø"/>
            </a:pPr>
            <a:r>
              <a:rPr lang="fr-FR" sz="2200" dirty="0" smtClean="0"/>
              <a:t> Il </a:t>
            </a:r>
            <a:r>
              <a:rPr lang="fr-FR" sz="2200" dirty="0"/>
              <a:t>intervient autant que nécessaire et conformément au projet </a:t>
            </a:r>
            <a:r>
              <a:rPr lang="fr-FR" sz="2200" dirty="0" smtClean="0"/>
              <a:t>défini </a:t>
            </a:r>
            <a:endParaRPr lang="fr-FR" sz="2200" dirty="0"/>
          </a:p>
          <a:p>
            <a:pPr marL="0" indent="0" algn="just">
              <a:buNone/>
            </a:pPr>
            <a:endParaRPr lang="fr-FR" sz="1400" dirty="0"/>
          </a:p>
          <a:p>
            <a:pPr algn="just">
              <a:buFont typeface="Wingdings" panose="05000000000000000000" pitchFamily="2" charset="2"/>
              <a:buChar char="Ø"/>
            </a:pPr>
            <a:r>
              <a:rPr lang="fr-FR" sz="2200" dirty="0" smtClean="0"/>
              <a:t> Son </a:t>
            </a:r>
            <a:r>
              <a:rPr lang="fr-FR" sz="2200" dirty="0"/>
              <a:t>concours respecte un nombre minimal annuel d'heures d'intervention</a:t>
            </a:r>
          </a:p>
          <a:p>
            <a:pPr marL="0" indent="0" algn="just">
              <a:buNone/>
            </a:pPr>
            <a:endParaRPr lang="fr-FR" sz="1400" dirty="0"/>
          </a:p>
          <a:p>
            <a:pPr>
              <a:buFont typeface="Wingdings" panose="05000000000000000000" pitchFamily="2" charset="2"/>
              <a:buChar char="Ø"/>
            </a:pPr>
            <a:r>
              <a:rPr lang="fr-FR" sz="2200" dirty="0" smtClean="0"/>
              <a:t> Lorsque </a:t>
            </a:r>
            <a:r>
              <a:rPr lang="fr-FR" sz="2200" dirty="0"/>
              <a:t>les fonctions de référent “ Santé et Accueil inclusif ” sont assurées par un membre du personnel de l'établissement, le temps de travail dédié à cette fonction ne peut être confondu avec du temps d'encadrement des enfants ou du temps de </a:t>
            </a:r>
            <a:r>
              <a:rPr lang="fr-FR" sz="2200" dirty="0" smtClean="0"/>
              <a:t>direction</a:t>
            </a:r>
            <a:r>
              <a:rPr lang="fr-FR" sz="2200" dirty="0"/>
              <a:t/>
            </a:r>
            <a:br>
              <a:rPr lang="fr-FR" sz="2200" dirty="0"/>
            </a:br>
            <a:endParaRPr lang="fr-FR" sz="2200" dirty="0"/>
          </a:p>
          <a:p>
            <a:pPr algn="just">
              <a:buFont typeface="Wingdings" panose="05000000000000000000" pitchFamily="2" charset="2"/>
              <a:buChar char="Ø"/>
            </a:pPr>
            <a:endParaRPr lang="fr-FR" sz="2200" dirty="0"/>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42</a:t>
            </a:fld>
            <a:endParaRPr lang="fr-FR" dirty="0"/>
          </a:p>
        </p:txBody>
      </p:sp>
    </p:spTree>
    <p:extLst>
      <p:ext uri="{BB962C8B-B14F-4D97-AF65-F5344CB8AC3E}">
        <p14:creationId xmlns:p14="http://schemas.microsoft.com/office/powerpoint/2010/main" xmlns="" val="26374494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0011" y="2937539"/>
            <a:ext cx="10515600" cy="2025160"/>
          </a:xfrm>
        </p:spPr>
        <p:txBody>
          <a:bodyPr>
            <a:normAutofit/>
          </a:bodyPr>
          <a:lstStyle/>
          <a:p>
            <a:pPr marL="0" indent="0" algn="ctr">
              <a:buNone/>
            </a:pPr>
            <a:r>
              <a:rPr lang="fr-FR" sz="3600" b="1" dirty="0" smtClean="0">
                <a:solidFill>
                  <a:srgbClr val="33CC33"/>
                </a:solidFill>
              </a:rPr>
              <a:t>DÉLIVRANCE DE SOINS OU TRAITEMENTS MÉDICAUX</a:t>
            </a:r>
            <a:r>
              <a:rPr lang="fr-FR" sz="3600" b="1" dirty="0"/>
              <a:t/>
            </a:r>
            <a:br>
              <a:rPr lang="fr-FR" sz="3600" b="1" dirty="0"/>
            </a:br>
            <a:r>
              <a:rPr lang="fr-FR" sz="2000" dirty="0"/>
              <a:t>(</a:t>
            </a:r>
            <a:r>
              <a:rPr lang="fr-FR" sz="2000" dirty="0" smtClean="0"/>
              <a:t>décret </a:t>
            </a:r>
            <a:r>
              <a:rPr lang="fr-FR" sz="2000" dirty="0"/>
              <a:t>n°2021-1131 du 30 août </a:t>
            </a:r>
            <a:r>
              <a:rPr lang="fr-FR" sz="2000" dirty="0" smtClean="0"/>
              <a:t>2021)</a:t>
            </a:r>
            <a:endParaRPr lang="fr-FR" sz="2000" dirty="0"/>
          </a:p>
        </p:txBody>
      </p:sp>
    </p:spTree>
    <p:extLst>
      <p:ext uri="{BB962C8B-B14F-4D97-AF65-F5344CB8AC3E}">
        <p14:creationId xmlns:p14="http://schemas.microsoft.com/office/powerpoint/2010/main" xmlns="" val="167893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705975" cy="1422111"/>
          </a:xfrm>
        </p:spPr>
        <p:txBody>
          <a:bodyPr/>
          <a:lstStyle/>
          <a:p>
            <a:pPr algn="ctr"/>
            <a:r>
              <a:rPr lang="fr-FR" u="sng" dirty="0">
                <a:solidFill>
                  <a:srgbClr val="33CC33"/>
                </a:solidFill>
              </a:rPr>
              <a:t>Qui peut </a:t>
            </a:r>
            <a:r>
              <a:rPr lang="fr-FR" sz="4000" u="sng" dirty="0">
                <a:solidFill>
                  <a:srgbClr val="33CC33"/>
                </a:solidFill>
              </a:rPr>
              <a:t>administrer</a:t>
            </a:r>
            <a:r>
              <a:rPr lang="fr-FR" dirty="0">
                <a:solidFill>
                  <a:srgbClr val="33CC33"/>
                </a:solidFill>
              </a:rPr>
              <a:t>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endParaRPr lang="fr-FR" dirty="0" smtClean="0"/>
          </a:p>
          <a:p>
            <a:r>
              <a:rPr lang="fr-FR" sz="2200" dirty="0" smtClean="0">
                <a:solidFill>
                  <a:srgbClr val="33CC33"/>
                </a:solidFill>
              </a:rPr>
              <a:t>1</a:t>
            </a:r>
            <a:r>
              <a:rPr lang="fr-FR" sz="2200" dirty="0">
                <a:solidFill>
                  <a:srgbClr val="33CC33"/>
                </a:solidFill>
              </a:rPr>
              <a:t>° </a:t>
            </a:r>
            <a:r>
              <a:rPr lang="fr-FR" sz="2200" dirty="0"/>
              <a:t>Un professionnel d'établissement d'accueil du jeune </a:t>
            </a:r>
            <a:r>
              <a:rPr lang="fr-FR" sz="2200" dirty="0" smtClean="0"/>
              <a:t>enfant</a:t>
            </a:r>
          </a:p>
          <a:p>
            <a:pPr marL="0" indent="0">
              <a:buNone/>
            </a:pPr>
            <a:r>
              <a:rPr lang="fr-FR" sz="2200" dirty="0" smtClean="0"/>
              <a:t> </a:t>
            </a:r>
            <a:endParaRPr lang="fr-FR" sz="2200" dirty="0"/>
          </a:p>
          <a:p>
            <a:r>
              <a:rPr lang="fr-FR" sz="2200" dirty="0">
                <a:solidFill>
                  <a:srgbClr val="33CC33"/>
                </a:solidFill>
              </a:rPr>
              <a:t>2° </a:t>
            </a:r>
            <a:r>
              <a:rPr lang="fr-FR" sz="2200" dirty="0"/>
              <a:t>Un assistant maternel agréé accueillant l'enfant dans le cadre d'un contrat d'accueil </a:t>
            </a:r>
          </a:p>
          <a:p>
            <a:endParaRPr lang="fr-FR" sz="2200" dirty="0"/>
          </a:p>
          <a:p>
            <a:r>
              <a:rPr lang="fr-FR" sz="2200" dirty="0">
                <a:solidFill>
                  <a:srgbClr val="33CC33"/>
                </a:solidFill>
              </a:rPr>
              <a:t>3° </a:t>
            </a:r>
            <a:r>
              <a:rPr lang="fr-FR" sz="2200" dirty="0"/>
              <a:t>Un professionnel de la garde d'enfant à </a:t>
            </a:r>
            <a:r>
              <a:rPr lang="fr-FR" sz="2200" dirty="0" smtClean="0"/>
              <a:t>domicile</a:t>
            </a:r>
            <a:endParaRPr lang="fr-FR" sz="2200" dirty="0"/>
          </a:p>
        </p:txBody>
      </p:sp>
    </p:spTree>
    <p:extLst>
      <p:ext uri="{BB962C8B-B14F-4D97-AF65-F5344CB8AC3E}">
        <p14:creationId xmlns:p14="http://schemas.microsoft.com/office/powerpoint/2010/main" xmlns="" val="720798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8324" y="2344188"/>
            <a:ext cx="10515600" cy="2327564"/>
          </a:xfrm>
        </p:spPr>
        <p:txBody>
          <a:bodyPr>
            <a:normAutofit/>
          </a:bodyPr>
          <a:lstStyle/>
          <a:p>
            <a:pPr marL="0" indent="0">
              <a:lnSpc>
                <a:spcPct val="107000"/>
              </a:lnSpc>
              <a:spcAft>
                <a:spcPts val="800"/>
              </a:spcAft>
              <a:buNone/>
            </a:pPr>
            <a:r>
              <a:rPr lang="fr-FR" sz="22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200" dirty="0" smtClean="0">
                <a:latin typeface="Calibri" panose="020F0502020204030204" pitchFamily="34" charset="0"/>
                <a:ea typeface="Calibri" panose="020F0502020204030204" pitchFamily="34" charset="0"/>
                <a:cs typeface="Times New Roman" panose="02020603050405020304" pitchFamily="18" charset="0"/>
              </a:rPr>
              <a:t>Le </a:t>
            </a:r>
            <a:r>
              <a:rPr lang="fr-FR" sz="2200" dirty="0">
                <a:latin typeface="Calibri" panose="020F0502020204030204" pitchFamily="34" charset="0"/>
                <a:ea typeface="Calibri" panose="020F0502020204030204" pitchFamily="34" charset="0"/>
                <a:cs typeface="Times New Roman" panose="02020603050405020304" pitchFamily="18" charset="0"/>
              </a:rPr>
              <a:t>professionnel </a:t>
            </a:r>
            <a:r>
              <a:rPr lang="fr-FR" sz="2200" dirty="0" smtClean="0">
                <a:latin typeface="Calibri" panose="020F0502020204030204" pitchFamily="34" charset="0"/>
                <a:ea typeface="Calibri" panose="020F0502020204030204" pitchFamily="34" charset="0"/>
                <a:cs typeface="Times New Roman" panose="02020603050405020304" pitchFamily="18" charset="0"/>
              </a:rPr>
              <a:t>doit maîtriser </a:t>
            </a:r>
            <a:r>
              <a:rPr lang="fr-FR" sz="2200" dirty="0">
                <a:latin typeface="Calibri" panose="020F0502020204030204" pitchFamily="34" charset="0"/>
                <a:ea typeface="Calibri" panose="020F0502020204030204" pitchFamily="34" charset="0"/>
                <a:cs typeface="Times New Roman" panose="02020603050405020304" pitchFamily="18" charset="0"/>
              </a:rPr>
              <a:t>la langue </a:t>
            </a:r>
            <a:r>
              <a:rPr lang="fr-FR" sz="2200" dirty="0" smtClean="0">
                <a:latin typeface="Calibri" panose="020F0502020204030204" pitchFamily="34" charset="0"/>
                <a:ea typeface="Calibri" panose="020F0502020204030204" pitchFamily="34" charset="0"/>
                <a:cs typeface="Times New Roman" panose="02020603050405020304" pitchFamily="18" charset="0"/>
              </a:rPr>
              <a:t>française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2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fr-FR" sz="2200" dirty="0" smtClean="0">
                <a:latin typeface="Calibri" panose="020F0502020204030204" pitchFamily="34" charset="0"/>
                <a:ea typeface="Calibri" panose="020F0502020204030204" pitchFamily="34" charset="0"/>
                <a:cs typeface="Times New Roman" panose="02020603050405020304" pitchFamily="18" charset="0"/>
              </a:rPr>
              <a:t>Le </a:t>
            </a:r>
            <a:r>
              <a:rPr lang="fr-FR" sz="2200" dirty="0">
                <a:latin typeface="Calibri" panose="020F0502020204030204" pitchFamily="34" charset="0"/>
                <a:ea typeface="Calibri" panose="020F0502020204030204" pitchFamily="34" charset="0"/>
                <a:cs typeface="Times New Roman" panose="02020603050405020304" pitchFamily="18" charset="0"/>
              </a:rPr>
              <a:t>professionnel </a:t>
            </a:r>
            <a:r>
              <a:rPr lang="fr-FR" sz="2200" dirty="0" smtClean="0">
                <a:latin typeface="Calibri" panose="020F0502020204030204" pitchFamily="34" charset="0"/>
                <a:ea typeface="Calibri" panose="020F0502020204030204" pitchFamily="34" charset="0"/>
                <a:cs typeface="Times New Roman" panose="02020603050405020304" pitchFamily="18" charset="0"/>
              </a:rPr>
              <a:t>administrant </a:t>
            </a:r>
            <a:r>
              <a:rPr lang="fr-FR" sz="2200" dirty="0">
                <a:latin typeface="Calibri" panose="020F0502020204030204" pitchFamily="34" charset="0"/>
                <a:ea typeface="Calibri" panose="020F0502020204030204" pitchFamily="34" charset="0"/>
                <a:cs typeface="Times New Roman" panose="02020603050405020304" pitchFamily="18" charset="0"/>
              </a:rPr>
              <a:t>des soins ou des traitements </a:t>
            </a:r>
            <a:r>
              <a:rPr lang="fr-FR" sz="2200" dirty="0" smtClean="0">
                <a:latin typeface="Calibri" panose="020F0502020204030204" pitchFamily="34" charset="0"/>
                <a:ea typeface="Calibri" panose="020F0502020204030204" pitchFamily="34" charset="0"/>
                <a:cs typeface="Times New Roman" panose="02020603050405020304" pitchFamily="18" charset="0"/>
              </a:rPr>
              <a:t>médicaux se </a:t>
            </a:r>
            <a:r>
              <a:rPr lang="fr-FR" sz="2200" dirty="0">
                <a:latin typeface="Calibri" panose="020F0502020204030204" pitchFamily="34" charset="0"/>
                <a:ea typeface="Calibri" panose="020F0502020204030204" pitchFamily="34" charset="0"/>
                <a:cs typeface="Times New Roman" panose="02020603050405020304" pitchFamily="18" charset="0"/>
              </a:rPr>
              <a:t>conforme </a:t>
            </a:r>
            <a:r>
              <a:rPr lang="fr-FR" sz="2200" dirty="0" smtClean="0">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spcAft>
                <a:spcPts val="800"/>
              </a:spcAft>
              <a:buFont typeface="Courier New" panose="02070309020205020404" pitchFamily="49" charset="0"/>
              <a:buChar char="o"/>
            </a:pPr>
            <a:r>
              <a:rPr lang="fr-FR" sz="2200" dirty="0" smtClean="0">
                <a:latin typeface="Calibri" panose="020F0502020204030204" pitchFamily="34" charset="0"/>
                <a:ea typeface="Calibri" panose="020F0502020204030204" pitchFamily="34" charset="0"/>
                <a:cs typeface="Times New Roman" panose="02020603050405020304" pitchFamily="18" charset="0"/>
              </a:rPr>
              <a:t> aux modalités </a:t>
            </a:r>
            <a:r>
              <a:rPr lang="fr-FR" sz="2200" dirty="0">
                <a:latin typeface="Calibri" panose="020F0502020204030204" pitchFamily="34" charset="0"/>
                <a:ea typeface="Calibri" panose="020F0502020204030204" pitchFamily="34" charset="0"/>
                <a:cs typeface="Times New Roman" panose="02020603050405020304" pitchFamily="18" charset="0"/>
              </a:rPr>
              <a:t>de délivrance de soins spécifiques, occasionnels ou </a:t>
            </a:r>
            <a:r>
              <a:rPr lang="fr-FR" sz="2200" dirty="0" smtClean="0">
                <a:latin typeface="Calibri" panose="020F0502020204030204" pitchFamily="34" charset="0"/>
                <a:ea typeface="Calibri" panose="020F0502020204030204" pitchFamily="34" charset="0"/>
                <a:cs typeface="Times New Roman" panose="02020603050405020304" pitchFamily="18" charset="0"/>
              </a:rPr>
              <a:t>réguliers</a:t>
            </a:r>
            <a:r>
              <a:rPr lang="fr-FR" sz="2800" dirty="0">
                <a:latin typeface="Calibri" panose="020F0502020204030204" pitchFamily="34" charset="0"/>
                <a:ea typeface="Calibri" panose="020F0502020204030204" pitchFamily="34" charset="0"/>
                <a:cs typeface="Times New Roman" panose="02020603050405020304" pitchFamily="18" charset="0"/>
              </a:rPr>
              <a:t/>
            </a:r>
            <a:br>
              <a:rPr lang="fr-FR" sz="2800"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Tree>
    <p:extLst>
      <p:ext uri="{BB962C8B-B14F-4D97-AF65-F5344CB8AC3E}">
        <p14:creationId xmlns:p14="http://schemas.microsoft.com/office/powerpoint/2010/main" xmlns="" val="7237677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6131"/>
            <a:ext cx="9705975" cy="1014153"/>
          </a:xfrm>
        </p:spPr>
        <p:txBody>
          <a:bodyPr>
            <a:normAutofit/>
          </a:bodyPr>
          <a:lstStyle/>
          <a:p>
            <a:pPr algn="ctr"/>
            <a:r>
              <a:rPr lang="fr-FR" sz="4000" u="sng" dirty="0">
                <a:solidFill>
                  <a:srgbClr val="33CC33"/>
                </a:solidFill>
              </a:rPr>
              <a:t>Quels soins et traitements </a:t>
            </a:r>
            <a:r>
              <a:rPr lang="fr-FR" sz="4000" u="sng" dirty="0" smtClean="0">
                <a:solidFill>
                  <a:srgbClr val="33CC33"/>
                </a:solidFill>
              </a:rPr>
              <a:t>?</a:t>
            </a:r>
            <a:endParaRPr lang="fr-FR" sz="4000" dirty="0">
              <a:solidFill>
                <a:srgbClr val="33CC33"/>
              </a:solidFill>
            </a:endParaRPr>
          </a:p>
        </p:txBody>
      </p:sp>
      <p:sp>
        <p:nvSpPr>
          <p:cNvPr id="3" name="Espace réservé du contenu 2"/>
          <p:cNvSpPr>
            <a:spLocks noGrp="1"/>
          </p:cNvSpPr>
          <p:nvPr>
            <p:ph idx="1"/>
          </p:nvPr>
        </p:nvSpPr>
        <p:spPr>
          <a:xfrm>
            <a:off x="731520" y="1878675"/>
            <a:ext cx="10771910" cy="4048299"/>
          </a:xfrm>
        </p:spPr>
        <p:txBody>
          <a:bodyPr>
            <a:normAutofit/>
          </a:bodyPr>
          <a:lstStyle/>
          <a:p>
            <a:pPr>
              <a:buFont typeface="Wingdings" panose="05000000000000000000" pitchFamily="2" charset="2"/>
              <a:buChar char="Ø"/>
            </a:pPr>
            <a:r>
              <a:rPr lang="fr-FR" sz="2400" dirty="0" smtClean="0"/>
              <a:t> </a:t>
            </a:r>
            <a:r>
              <a:rPr lang="fr-FR" sz="2200" dirty="0" smtClean="0"/>
              <a:t>Notamment </a:t>
            </a:r>
            <a:r>
              <a:rPr lang="fr-FR" sz="2200" dirty="0"/>
              <a:t>pour des enfants en situation de handicap ou atteints de maladies chroniques</a:t>
            </a:r>
          </a:p>
          <a:p>
            <a:pPr>
              <a:buFont typeface="Wingdings" panose="05000000000000000000" pitchFamily="2" charset="2"/>
              <a:buChar char="Ø"/>
            </a:pPr>
            <a:r>
              <a:rPr lang="fr-FR" sz="2200" dirty="0" smtClean="0"/>
              <a:t> Des </a:t>
            </a:r>
            <a:r>
              <a:rPr lang="fr-FR" sz="2200" dirty="0"/>
              <a:t>soins ou des traitements médicaux dès lors que cette administration peut être regardée comme un </a:t>
            </a:r>
            <a:r>
              <a:rPr lang="fr-FR" sz="2200" b="1" dirty="0">
                <a:solidFill>
                  <a:srgbClr val="33CC33"/>
                </a:solidFill>
              </a:rPr>
              <a:t>acte de la vie courante</a:t>
            </a:r>
            <a:r>
              <a:rPr lang="fr-FR" sz="2200" dirty="0">
                <a:solidFill>
                  <a:srgbClr val="33CC33"/>
                </a:solidFill>
              </a:rPr>
              <a:t> </a:t>
            </a:r>
            <a:r>
              <a:rPr lang="fr-FR" sz="2200" dirty="0"/>
              <a:t>et qu’ils ont fait l'objet d'une </a:t>
            </a:r>
            <a:r>
              <a:rPr lang="fr-FR" sz="2200" b="1" dirty="0">
                <a:solidFill>
                  <a:srgbClr val="33CC33"/>
                </a:solidFill>
              </a:rPr>
              <a:t>prescription médicale</a:t>
            </a:r>
            <a:r>
              <a:rPr lang="fr-FR" sz="2200" dirty="0">
                <a:solidFill>
                  <a:srgbClr val="33CC33"/>
                </a:solidFill>
              </a:rPr>
              <a:t>.</a:t>
            </a:r>
          </a:p>
          <a:p>
            <a:pPr marL="0" indent="0">
              <a:buNone/>
            </a:pPr>
            <a:endParaRPr lang="fr-FR" sz="2200" dirty="0"/>
          </a:p>
          <a:p>
            <a:pPr marL="720000"/>
            <a:r>
              <a:rPr lang="fr-FR" sz="2200" b="1" dirty="0">
                <a:solidFill>
                  <a:srgbClr val="33CC33"/>
                </a:solidFill>
              </a:rPr>
              <a:t>Acte de la vie courante</a:t>
            </a:r>
            <a:r>
              <a:rPr lang="fr-FR" sz="2200" dirty="0">
                <a:solidFill>
                  <a:srgbClr val="33CC33"/>
                </a:solidFill>
              </a:rPr>
              <a:t> </a:t>
            </a:r>
            <a:r>
              <a:rPr lang="fr-FR" sz="2200" dirty="0"/>
              <a:t>: (article L313-26 CASF)</a:t>
            </a:r>
          </a:p>
          <a:p>
            <a:pPr marL="1080000" lvl="1" indent="0">
              <a:buNone/>
            </a:pPr>
            <a:r>
              <a:rPr lang="fr-FR" sz="2200" dirty="0"/>
              <a:t>✓ L’enfant n’a pas l’autonomie suffisante pour prendre seul le traitement</a:t>
            </a:r>
          </a:p>
          <a:p>
            <a:pPr marL="1080000" lvl="1" indent="0">
              <a:buNone/>
            </a:pPr>
            <a:r>
              <a:rPr lang="fr-FR" sz="2200" dirty="0"/>
              <a:t>✓ Aide à la prise par le professionnel</a:t>
            </a:r>
          </a:p>
          <a:p>
            <a:pPr marL="1080000" lvl="1" indent="0">
              <a:buNone/>
            </a:pPr>
            <a:r>
              <a:rPr lang="fr-FR" sz="2200" dirty="0"/>
              <a:t>✓ Mode de prise sans difficulté d’administration ni apprentissage particulier</a:t>
            </a:r>
          </a:p>
          <a:p>
            <a:pPr marL="1080000" lvl="1" indent="0">
              <a:buNone/>
            </a:pPr>
            <a:r>
              <a:rPr lang="fr-FR" sz="2200" dirty="0"/>
              <a:t>✓ </a:t>
            </a:r>
            <a:r>
              <a:rPr lang="fr-FR" sz="2200" b="1" dirty="0">
                <a:solidFill>
                  <a:srgbClr val="33CC33"/>
                </a:solidFill>
              </a:rPr>
              <a:t>Pas de mention expresse d’intervention d’un auxiliaire médical</a:t>
            </a:r>
            <a:endParaRPr lang="fr-FR" sz="2200" dirty="0">
              <a:solidFill>
                <a:srgbClr val="33CC33"/>
              </a:solidFill>
            </a:endParaRPr>
          </a:p>
          <a:p>
            <a:pPr lvl="1"/>
            <a:endParaRPr lang="fr-FR" sz="2200" dirty="0"/>
          </a:p>
        </p:txBody>
      </p:sp>
    </p:spTree>
    <p:extLst>
      <p:ext uri="{BB962C8B-B14F-4D97-AF65-F5344CB8AC3E}">
        <p14:creationId xmlns:p14="http://schemas.microsoft.com/office/powerpoint/2010/main" xmlns="" val="29436828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97329"/>
            <a:ext cx="9705975" cy="839585"/>
          </a:xfrm>
        </p:spPr>
        <p:txBody>
          <a:bodyPr>
            <a:normAutofit/>
          </a:bodyPr>
          <a:lstStyle/>
          <a:p>
            <a:pPr algn="ctr"/>
            <a:r>
              <a:rPr lang="fr-FR" sz="4000" u="sng" dirty="0">
                <a:solidFill>
                  <a:srgbClr val="33CC33"/>
                </a:solidFill>
              </a:rPr>
              <a:t>Comment </a:t>
            </a:r>
            <a:r>
              <a:rPr lang="fr-FR" sz="4000" u="sng" dirty="0" smtClean="0">
                <a:solidFill>
                  <a:srgbClr val="33CC33"/>
                </a:solidFill>
              </a:rPr>
              <a:t>?</a:t>
            </a:r>
            <a:endParaRPr lang="fr-FR" sz="4000" dirty="0">
              <a:solidFill>
                <a:srgbClr val="33CC33"/>
              </a:solidFill>
            </a:endParaRPr>
          </a:p>
        </p:txBody>
      </p:sp>
      <p:sp>
        <p:nvSpPr>
          <p:cNvPr id="3" name="Espace réservé du contenu 2"/>
          <p:cNvSpPr>
            <a:spLocks noGrp="1"/>
          </p:cNvSpPr>
          <p:nvPr>
            <p:ph idx="1"/>
          </p:nvPr>
        </p:nvSpPr>
        <p:spPr>
          <a:xfrm>
            <a:off x="838200" y="1820487"/>
            <a:ext cx="10515600" cy="4123114"/>
          </a:xfrm>
        </p:spPr>
        <p:txBody>
          <a:bodyPr>
            <a:normAutofit fontScale="25000" lnSpcReduction="20000"/>
          </a:bodyPr>
          <a:lstStyle/>
          <a:p>
            <a:pPr>
              <a:buFont typeface="Wingdings" panose="05000000000000000000" pitchFamily="2" charset="2"/>
              <a:buChar char="Ø"/>
            </a:pPr>
            <a:r>
              <a:rPr lang="fr-FR" sz="8800" dirty="0" smtClean="0"/>
              <a:t> A </a:t>
            </a:r>
            <a:r>
              <a:rPr lang="fr-FR" sz="8800" dirty="0"/>
              <a:t>la </a:t>
            </a:r>
            <a:r>
              <a:rPr lang="fr-FR" sz="8800" b="1" dirty="0">
                <a:solidFill>
                  <a:srgbClr val="33CC33"/>
                </a:solidFill>
              </a:rPr>
              <a:t>demande de leurs représentants </a:t>
            </a:r>
            <a:r>
              <a:rPr lang="fr-FR" sz="8800" b="1" dirty="0" smtClean="0">
                <a:solidFill>
                  <a:srgbClr val="33CC33"/>
                </a:solidFill>
              </a:rPr>
              <a:t>légaux</a:t>
            </a:r>
          </a:p>
          <a:p>
            <a:pPr marL="0" indent="0">
              <a:buNone/>
            </a:pPr>
            <a:endParaRPr lang="fr-FR" sz="4800" dirty="0">
              <a:solidFill>
                <a:srgbClr val="33CC33"/>
              </a:solidFill>
            </a:endParaRPr>
          </a:p>
          <a:p>
            <a:pPr lvl="0">
              <a:buFont typeface="Wingdings" panose="05000000000000000000" pitchFamily="2" charset="2"/>
              <a:buChar char="Ø"/>
            </a:pPr>
            <a:r>
              <a:rPr lang="fr-FR" sz="8800" b="1" u="sng" dirty="0" smtClean="0">
                <a:solidFill>
                  <a:srgbClr val="33CC33"/>
                </a:solidFill>
              </a:rPr>
              <a:t> Avant</a:t>
            </a:r>
            <a:r>
              <a:rPr lang="fr-FR" sz="8800" dirty="0" smtClean="0">
                <a:solidFill>
                  <a:srgbClr val="33CC33"/>
                </a:solidFill>
              </a:rPr>
              <a:t> </a:t>
            </a:r>
            <a:r>
              <a:rPr lang="fr-FR" sz="8800" dirty="0"/>
              <a:t>, il convient de vérifier : </a:t>
            </a:r>
            <a:endParaRPr lang="fr-FR" sz="8800" dirty="0" smtClean="0"/>
          </a:p>
          <a:p>
            <a:pPr lvl="1">
              <a:buFont typeface="Courier New" panose="02070309020205020404" pitchFamily="49" charset="0"/>
              <a:buChar char="o"/>
            </a:pPr>
            <a:endParaRPr lang="fr-FR" sz="3200" dirty="0" smtClean="0"/>
          </a:p>
          <a:p>
            <a:pPr lvl="1">
              <a:buFont typeface="Courier New" panose="02070309020205020404" pitchFamily="49" charset="0"/>
              <a:buChar char="o"/>
            </a:pPr>
            <a:r>
              <a:rPr lang="fr-FR" sz="8800" dirty="0"/>
              <a:t>Le médecin n'a </a:t>
            </a:r>
            <a:r>
              <a:rPr lang="fr-FR" sz="8800" b="1" dirty="0">
                <a:solidFill>
                  <a:srgbClr val="33CC33"/>
                </a:solidFill>
              </a:rPr>
              <a:t>pas expressément prescrit l'intervention d'un auxiliaire </a:t>
            </a:r>
            <a:r>
              <a:rPr lang="fr-FR" sz="8800" b="1" dirty="0" smtClean="0">
                <a:solidFill>
                  <a:srgbClr val="33CC33"/>
                </a:solidFill>
              </a:rPr>
              <a:t>médical</a:t>
            </a:r>
            <a:r>
              <a:rPr lang="fr-FR" sz="8800" dirty="0" smtClean="0">
                <a:solidFill>
                  <a:srgbClr val="33CC33"/>
                </a:solidFill>
              </a:rPr>
              <a:t> </a:t>
            </a:r>
            <a:endParaRPr lang="fr-FR" sz="8800" dirty="0" smtClean="0"/>
          </a:p>
          <a:p>
            <a:pPr marL="457200" lvl="1" indent="0">
              <a:buNone/>
            </a:pPr>
            <a:endParaRPr lang="fr-FR" sz="2000" dirty="0" smtClean="0"/>
          </a:p>
          <a:p>
            <a:pPr lvl="1">
              <a:buFont typeface="Courier New" panose="02070309020205020404" pitchFamily="49" charset="0"/>
              <a:buChar char="o"/>
            </a:pPr>
            <a:r>
              <a:rPr lang="fr-FR" sz="8800" dirty="0" smtClean="0"/>
              <a:t>L’autorisation </a:t>
            </a:r>
            <a:r>
              <a:rPr lang="fr-FR" sz="8800" b="1" dirty="0" smtClean="0">
                <a:solidFill>
                  <a:srgbClr val="33CC33"/>
                </a:solidFill>
              </a:rPr>
              <a:t>écrite</a:t>
            </a:r>
            <a:r>
              <a:rPr lang="fr-FR" sz="8800" dirty="0" smtClean="0"/>
              <a:t> par les représentants légaux des </a:t>
            </a:r>
            <a:r>
              <a:rPr lang="fr-FR" sz="8800" dirty="0"/>
              <a:t>soins ou traitements médicaux </a:t>
            </a:r>
            <a:endParaRPr lang="fr-FR" sz="8800" dirty="0" smtClean="0"/>
          </a:p>
          <a:p>
            <a:pPr marL="457200" lvl="1" indent="0">
              <a:buNone/>
            </a:pPr>
            <a:endParaRPr lang="fr-FR" sz="2000" dirty="0" smtClean="0"/>
          </a:p>
          <a:p>
            <a:pPr lvl="1">
              <a:buFont typeface="Courier New" panose="02070309020205020404" pitchFamily="49" charset="0"/>
              <a:buChar char="o"/>
            </a:pPr>
            <a:r>
              <a:rPr lang="fr-FR" sz="8800" dirty="0"/>
              <a:t>Le </a:t>
            </a:r>
            <a:r>
              <a:rPr lang="fr-FR" sz="8800" b="1" dirty="0">
                <a:solidFill>
                  <a:srgbClr val="33CC33"/>
                </a:solidFill>
              </a:rPr>
              <a:t>médicament ou le matériel nécessaire a été fourni</a:t>
            </a:r>
            <a:r>
              <a:rPr lang="fr-FR" sz="8800" dirty="0">
                <a:solidFill>
                  <a:srgbClr val="33CC33"/>
                </a:solidFill>
              </a:rPr>
              <a:t> </a:t>
            </a:r>
            <a:r>
              <a:rPr lang="fr-FR" sz="8800" dirty="0" smtClean="0"/>
              <a:t> </a:t>
            </a:r>
          </a:p>
          <a:p>
            <a:pPr marL="457200" lvl="1" indent="0">
              <a:buNone/>
            </a:pPr>
            <a:endParaRPr lang="fr-FR" sz="2000" dirty="0" smtClean="0"/>
          </a:p>
          <a:p>
            <a:pPr lvl="1">
              <a:buFont typeface="Courier New" panose="02070309020205020404" pitchFamily="49" charset="0"/>
              <a:buChar char="o"/>
            </a:pPr>
            <a:r>
              <a:rPr lang="fr-FR" sz="8800" b="1" dirty="0" smtClean="0">
                <a:solidFill>
                  <a:srgbClr val="33CC33"/>
                </a:solidFill>
              </a:rPr>
              <a:t>disposition </a:t>
            </a:r>
            <a:r>
              <a:rPr lang="fr-FR" sz="8800" b="1" dirty="0">
                <a:solidFill>
                  <a:srgbClr val="33CC33"/>
                </a:solidFill>
              </a:rPr>
              <a:t>de l'ordonnance médicale </a:t>
            </a:r>
            <a:r>
              <a:rPr lang="fr-FR" sz="8800" dirty="0"/>
              <a:t>prescrivant les soins ou traitements ou d'une copie de celle-ci et </a:t>
            </a:r>
            <a:r>
              <a:rPr lang="fr-FR" sz="8800" b="1" dirty="0">
                <a:solidFill>
                  <a:srgbClr val="33CC33"/>
                </a:solidFill>
              </a:rPr>
              <a:t>se conforme à cette prescription </a:t>
            </a:r>
            <a:r>
              <a:rPr lang="fr-FR" sz="8800" dirty="0" smtClean="0"/>
              <a:t> </a:t>
            </a:r>
          </a:p>
          <a:p>
            <a:pPr marL="457200" lvl="1" indent="0">
              <a:buNone/>
            </a:pPr>
            <a:endParaRPr lang="fr-FR" sz="2000" dirty="0" smtClean="0"/>
          </a:p>
          <a:p>
            <a:pPr lvl="1">
              <a:buFont typeface="Courier New" panose="02070309020205020404" pitchFamily="49" charset="0"/>
              <a:buChar char="o"/>
            </a:pPr>
            <a:r>
              <a:rPr lang="fr-FR" sz="8800" dirty="0"/>
              <a:t>Le ou les titulaires de l'autorité parentale ou représentants légaux de l'enfant et, le cas échéant, le référent “ Santé et Accueil inclusif </a:t>
            </a:r>
            <a:r>
              <a:rPr lang="fr-FR" sz="8800" dirty="0" smtClean="0"/>
              <a:t>”, </a:t>
            </a:r>
            <a:r>
              <a:rPr lang="fr-FR" sz="8800" dirty="0"/>
              <a:t>ont préalablement expliqué au professionnel de l'accueil du jeune enfant le geste qu'il lui est demandé de réaliser. </a:t>
            </a:r>
          </a:p>
          <a:p>
            <a:pPr marL="457200" lvl="1" indent="0">
              <a:buNone/>
            </a:pPr>
            <a:r>
              <a:rPr lang="fr-FR" sz="3900" dirty="0"/>
              <a:t/>
            </a:r>
            <a:br>
              <a:rPr lang="fr-FR" sz="3900" dirty="0"/>
            </a:br>
            <a:endParaRPr lang="fr-FR" dirty="0"/>
          </a:p>
        </p:txBody>
      </p:sp>
    </p:spTree>
    <p:extLst>
      <p:ext uri="{BB962C8B-B14F-4D97-AF65-F5344CB8AC3E}">
        <p14:creationId xmlns:p14="http://schemas.microsoft.com/office/powerpoint/2010/main" xmlns="" val="31005075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1574" y="2738034"/>
            <a:ext cx="10515600" cy="2199728"/>
          </a:xfrm>
        </p:spPr>
        <p:txBody>
          <a:bodyPr>
            <a:normAutofit lnSpcReduction="10000"/>
          </a:bodyPr>
          <a:lstStyle/>
          <a:p>
            <a:pPr>
              <a:buFont typeface="Wingdings" panose="05000000000000000000" pitchFamily="2" charset="2"/>
              <a:buChar char="Ø"/>
            </a:pPr>
            <a:r>
              <a:rPr lang="fr-FR" sz="2200" dirty="0" smtClean="0">
                <a:solidFill>
                  <a:prstClr val="black"/>
                </a:solidFill>
              </a:rPr>
              <a:t> Chaque </a:t>
            </a:r>
            <a:r>
              <a:rPr lang="fr-FR" sz="2200" dirty="0">
                <a:solidFill>
                  <a:prstClr val="black"/>
                </a:solidFill>
              </a:rPr>
              <a:t>geste fait l'objet d'une inscription immédiate dans un registre dédié précisant : </a:t>
            </a:r>
            <a:endParaRPr lang="fr-FR" sz="2200" dirty="0" smtClean="0">
              <a:solidFill>
                <a:prstClr val="black"/>
              </a:solidFill>
            </a:endParaRPr>
          </a:p>
          <a:p>
            <a:pPr lvl="1">
              <a:buFont typeface="Courier New" panose="02070309020205020404" pitchFamily="49" charset="0"/>
              <a:buChar char="o"/>
            </a:pPr>
            <a:r>
              <a:rPr lang="fr-FR" sz="2200" dirty="0">
                <a:solidFill>
                  <a:prstClr val="black"/>
                </a:solidFill>
              </a:rPr>
              <a:t>Le nom de </a:t>
            </a:r>
            <a:r>
              <a:rPr lang="fr-FR" sz="2200" dirty="0" smtClean="0">
                <a:solidFill>
                  <a:prstClr val="black"/>
                </a:solidFill>
              </a:rPr>
              <a:t>l'enfant</a:t>
            </a:r>
          </a:p>
          <a:p>
            <a:pPr lvl="1">
              <a:buFont typeface="Courier New" panose="02070309020205020404" pitchFamily="49" charset="0"/>
              <a:buChar char="o"/>
            </a:pPr>
            <a:r>
              <a:rPr lang="fr-FR" sz="2200" dirty="0" smtClean="0">
                <a:solidFill>
                  <a:prstClr val="black"/>
                </a:solidFill>
              </a:rPr>
              <a:t>La </a:t>
            </a:r>
            <a:r>
              <a:rPr lang="fr-FR" sz="2200" dirty="0">
                <a:solidFill>
                  <a:prstClr val="black"/>
                </a:solidFill>
              </a:rPr>
              <a:t>date et l'heure de l'acte </a:t>
            </a:r>
            <a:endParaRPr lang="fr-FR" sz="2200" dirty="0" smtClean="0">
              <a:solidFill>
                <a:prstClr val="black"/>
              </a:solidFill>
            </a:endParaRPr>
          </a:p>
          <a:p>
            <a:pPr lvl="1">
              <a:buFont typeface="Courier New" panose="02070309020205020404" pitchFamily="49" charset="0"/>
              <a:buChar char="o"/>
            </a:pPr>
            <a:r>
              <a:rPr lang="fr-FR" sz="2200" dirty="0">
                <a:solidFill>
                  <a:prstClr val="black"/>
                </a:solidFill>
              </a:rPr>
              <a:t>Le nom du professionnel de l'accueil du jeune enfant l'ayant réalisé</a:t>
            </a:r>
          </a:p>
          <a:p>
            <a:pPr lvl="1">
              <a:buFont typeface="Courier New" panose="02070309020205020404" pitchFamily="49" charset="0"/>
              <a:buChar char="o"/>
            </a:pPr>
            <a:r>
              <a:rPr lang="fr-FR" sz="2200" dirty="0" smtClean="0">
                <a:solidFill>
                  <a:prstClr val="black"/>
                </a:solidFill>
              </a:rPr>
              <a:t>Le </a:t>
            </a:r>
            <a:r>
              <a:rPr lang="fr-FR" sz="2200" dirty="0">
                <a:solidFill>
                  <a:prstClr val="black"/>
                </a:solidFill>
              </a:rPr>
              <a:t>nom du médicament administré et la </a:t>
            </a:r>
            <a:r>
              <a:rPr lang="fr-FR" sz="2200" dirty="0" smtClean="0">
                <a:solidFill>
                  <a:prstClr val="black"/>
                </a:solidFill>
              </a:rPr>
              <a:t>posologie</a:t>
            </a:r>
            <a:endParaRPr lang="fr-FR" sz="2200" dirty="0">
              <a:solidFill>
                <a:prstClr val="black"/>
              </a:solidFill>
            </a:endParaRPr>
          </a:p>
          <a:p>
            <a:pPr marL="457200" lvl="1" indent="0">
              <a:buNone/>
            </a:pPr>
            <a:r>
              <a:rPr lang="fr-FR" sz="1200" dirty="0">
                <a:solidFill>
                  <a:prstClr val="black"/>
                </a:solidFill>
              </a:rPr>
              <a:t/>
            </a:r>
            <a:br>
              <a:rPr lang="fr-FR" sz="1200" dirty="0">
                <a:solidFill>
                  <a:prstClr val="black"/>
                </a:solidFill>
              </a:rPr>
            </a:br>
            <a:r>
              <a:rPr lang="fr-FR" sz="600" dirty="0">
                <a:solidFill>
                  <a:prstClr val="black"/>
                </a:solidFill>
              </a:rPr>
              <a:t/>
            </a:r>
            <a:br>
              <a:rPr lang="fr-FR" sz="600" dirty="0">
                <a:solidFill>
                  <a:prstClr val="black"/>
                </a:solidFill>
              </a:rPr>
            </a:br>
            <a:endParaRPr lang="fr-FR" sz="600" dirty="0">
              <a:solidFill>
                <a:prstClr val="black"/>
              </a:solidFill>
            </a:endParaRPr>
          </a:p>
          <a:p>
            <a:endParaRPr lang="fr-FR" dirty="0"/>
          </a:p>
        </p:txBody>
      </p:sp>
    </p:spTree>
    <p:extLst>
      <p:ext uri="{BB962C8B-B14F-4D97-AF65-F5344CB8AC3E}">
        <p14:creationId xmlns:p14="http://schemas.microsoft.com/office/powerpoint/2010/main" xmlns="" val="6266599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9977" y="2357192"/>
            <a:ext cx="7499176" cy="2980928"/>
          </a:xfrm>
        </p:spPr>
        <p:txBody>
          <a:bodyPr>
            <a:normAutofit/>
          </a:bodyPr>
          <a:lstStyle/>
          <a:p>
            <a:endParaRPr lang="fr-FR" sz="3600" b="1" dirty="0"/>
          </a:p>
          <a:p>
            <a:pPr marL="0" indent="0" algn="ctr">
              <a:buNone/>
            </a:pPr>
            <a:r>
              <a:rPr lang="fr-FR" sz="3600" b="1" dirty="0">
                <a:solidFill>
                  <a:srgbClr val="FF3300"/>
                </a:solidFill>
              </a:rPr>
              <a:t>ADMISSION DE L’ENFANT</a:t>
            </a:r>
          </a:p>
          <a:p>
            <a:pPr marL="0" indent="0" algn="ctr">
              <a:buNone/>
            </a:pPr>
            <a:r>
              <a:rPr lang="fr-FR" sz="2000" dirty="0"/>
              <a:t>(article R2324-39-1)</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49</a:t>
            </a:fld>
            <a:endParaRPr lang="fr-FR" dirty="0"/>
          </a:p>
        </p:txBody>
      </p:sp>
    </p:spTree>
    <p:extLst>
      <p:ext uri="{BB962C8B-B14F-4D97-AF65-F5344CB8AC3E}">
        <p14:creationId xmlns:p14="http://schemas.microsoft.com/office/powerpoint/2010/main" xmlns="" val="2112369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9705975" cy="948286"/>
          </a:xfrm>
        </p:spPr>
        <p:txBody>
          <a:bodyPr>
            <a:normAutofit/>
          </a:bodyPr>
          <a:lstStyle/>
          <a:p>
            <a:pPr algn="ctr"/>
            <a:r>
              <a:rPr lang="fr-FR" sz="2200" b="1" dirty="0">
                <a:solidFill>
                  <a:srgbClr val="FF0000"/>
                </a:solidFill>
                <a:latin typeface="+mn-lt"/>
              </a:rPr>
              <a:t>L’ensemble des professionnels de l’accueil du jeune enfant intègrent à leurs pratiques professionnelles les principes posées par la Charte : </a:t>
            </a:r>
            <a:endParaRPr lang="fr-FR" sz="2200" b="1"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pPr lvl="0" algn="just">
              <a:buFont typeface="Wingdings" panose="05000000000000000000" pitchFamily="2" charset="2"/>
              <a:buChar char="Ø"/>
            </a:pPr>
            <a:r>
              <a:rPr lang="fr-FR" sz="8800" dirty="0" smtClean="0">
                <a:solidFill>
                  <a:srgbClr val="FF0000"/>
                </a:solidFill>
              </a:rPr>
              <a:t> </a:t>
            </a:r>
            <a:r>
              <a:rPr lang="fr-FR" sz="8800" dirty="0">
                <a:solidFill>
                  <a:srgbClr val="FF0000"/>
                </a:solidFill>
              </a:rPr>
              <a:t>1. </a:t>
            </a:r>
            <a:r>
              <a:rPr lang="fr-FR" sz="8800" dirty="0"/>
              <a:t>Pour grandir sereinement, j’ai besoin que l’on m’accueille quelle que soit ma situation ou celle de ma </a:t>
            </a:r>
            <a:r>
              <a:rPr lang="fr-FR" sz="8800" dirty="0" smtClean="0"/>
              <a:t>famille</a:t>
            </a:r>
            <a:endParaRPr lang="fr-FR" sz="8800" dirty="0"/>
          </a:p>
          <a:p>
            <a:pPr lvl="0" algn="just">
              <a:buFont typeface="Wingdings" panose="05000000000000000000" pitchFamily="2" charset="2"/>
              <a:buChar char="Ø"/>
            </a:pPr>
            <a:endParaRPr lang="fr-FR" sz="8800" dirty="0"/>
          </a:p>
          <a:p>
            <a:pPr algn="just">
              <a:buFont typeface="Wingdings" panose="05000000000000000000" pitchFamily="2" charset="2"/>
              <a:buChar char="Ø"/>
            </a:pPr>
            <a:endParaRPr lang="fr-FR" sz="8800" dirty="0"/>
          </a:p>
          <a:p>
            <a:pPr lvl="0" algn="just">
              <a:buFont typeface="Wingdings" panose="05000000000000000000" pitchFamily="2" charset="2"/>
              <a:buChar char="Ø"/>
            </a:pPr>
            <a:r>
              <a:rPr lang="fr-FR" sz="8800" dirty="0">
                <a:solidFill>
                  <a:srgbClr val="FF0000"/>
                </a:solidFill>
              </a:rPr>
              <a:t>2.</a:t>
            </a:r>
            <a:r>
              <a:rPr lang="fr-FR" sz="8800" dirty="0"/>
              <a:t> J’avance à mon propre rythme et je développe toutes mes facultés en même temps : pour moi, tout est langage, corps, jeu, expérience. J’ai besoin que l’on me parle, de temps et d’espace pour jouer librement et pour exercer mes multiples </a:t>
            </a:r>
            <a:r>
              <a:rPr lang="fr-FR" sz="8800" dirty="0" smtClean="0"/>
              <a:t>capacités</a:t>
            </a:r>
            <a:endParaRPr lang="fr-FR" sz="8800" dirty="0"/>
          </a:p>
          <a:p>
            <a:pPr algn="just">
              <a:buFont typeface="Wingdings" panose="05000000000000000000" pitchFamily="2" charset="2"/>
              <a:buChar char="Ø"/>
            </a:pPr>
            <a:endParaRPr lang="fr-FR" sz="8800" dirty="0"/>
          </a:p>
          <a:p>
            <a:pPr algn="just">
              <a:buFont typeface="Wingdings" panose="05000000000000000000" pitchFamily="2" charset="2"/>
              <a:buChar char="Ø"/>
            </a:pPr>
            <a:r>
              <a:rPr lang="fr-FR" sz="8800" dirty="0">
                <a:solidFill>
                  <a:srgbClr val="FF0000"/>
                </a:solidFill>
              </a:rPr>
              <a:t>3. </a:t>
            </a:r>
            <a:r>
              <a:rPr lang="fr-FR" sz="8800" dirty="0"/>
              <a:t>Je suis sensible à mon entourage proche et au monde qui s’offre à moi. Je me sens bien accueilli quand ma famille est bien accueillie, car mes parents constituent mon point d’origine et mon port </a:t>
            </a:r>
            <a:r>
              <a:rPr lang="fr-FR" sz="8800" dirty="0" smtClean="0"/>
              <a:t>d’attache </a:t>
            </a:r>
            <a:endParaRPr lang="fr-FR" sz="8800" dirty="0"/>
          </a:p>
          <a:p>
            <a:pPr algn="just">
              <a:buFont typeface="Wingdings" panose="05000000000000000000" pitchFamily="2" charset="2"/>
              <a:buChar char="Ø"/>
            </a:pPr>
            <a:endParaRPr lang="fr-FR" sz="8800" dirty="0"/>
          </a:p>
          <a:p>
            <a:pPr marL="0" indent="0">
              <a:buNone/>
            </a:pPr>
            <a:endParaRPr lang="fr-FR" sz="8800" dirty="0"/>
          </a:p>
          <a:p>
            <a:endParaRPr lang="fr-FR" sz="7200" dirty="0"/>
          </a:p>
          <a:p>
            <a:endParaRPr lang="fr-FR" sz="7200" dirty="0"/>
          </a:p>
          <a:p>
            <a:endParaRPr lang="fr-FR" sz="7200"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a:p>
          <a:p>
            <a:r>
              <a:rPr lang="fr-FR" dirty="0"/>
              <a:t> </a:t>
            </a:r>
          </a:p>
          <a:p>
            <a:endParaRPr lang="fr-FR" dirty="0"/>
          </a:p>
        </p:txBody>
      </p:sp>
      <p:sp>
        <p:nvSpPr>
          <p:cNvPr id="4" name="Espace réservé du numéro de diapositive 3"/>
          <p:cNvSpPr>
            <a:spLocks noGrp="1"/>
          </p:cNvSpPr>
          <p:nvPr>
            <p:ph type="sldNum" sz="quarter" idx="4294967295"/>
          </p:nvPr>
        </p:nvSpPr>
        <p:spPr>
          <a:xfrm>
            <a:off x="9448800" y="6356350"/>
            <a:ext cx="2743200" cy="365125"/>
          </a:xfrm>
        </p:spPr>
        <p:txBody>
          <a:bodyPr/>
          <a:lstStyle/>
          <a:p>
            <a:fld id="{35A3489E-1509-4B43-B8A3-8E108CE52579}" type="slidenum">
              <a:rPr lang="fr-FR" smtClean="0"/>
              <a:pPr/>
              <a:t>5</a:t>
            </a:fld>
            <a:endParaRPr lang="fr-FR" dirty="0"/>
          </a:p>
        </p:txBody>
      </p:sp>
    </p:spTree>
    <p:extLst>
      <p:ext uri="{BB962C8B-B14F-4D97-AF65-F5344CB8AC3E}">
        <p14:creationId xmlns:p14="http://schemas.microsoft.com/office/powerpoint/2010/main" xmlns="" val="18399263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7587" y="1581282"/>
            <a:ext cx="9278715" cy="4775068"/>
          </a:xfrm>
        </p:spPr>
        <p:txBody>
          <a:bodyPr>
            <a:normAutofit/>
          </a:bodyPr>
          <a:lstStyle/>
          <a:p>
            <a:pPr algn="just">
              <a:buFont typeface="Wingdings" panose="05000000000000000000" pitchFamily="2" charset="2"/>
              <a:buChar char="Ø"/>
            </a:pPr>
            <a:r>
              <a:rPr lang="fr-FR" sz="2200" dirty="0" smtClean="0"/>
              <a:t> </a:t>
            </a:r>
            <a:r>
              <a:rPr lang="fr-FR" sz="2200" dirty="0"/>
              <a:t>Pour chaque enfant admis, le directeur doit s’assurer de la remise :</a:t>
            </a:r>
          </a:p>
          <a:p>
            <a:pPr marL="0" indent="0" algn="just">
              <a:buNone/>
            </a:pPr>
            <a:endParaRPr lang="fr-FR" sz="700" dirty="0"/>
          </a:p>
          <a:p>
            <a:pPr lvl="1" algn="just">
              <a:buFont typeface="Wingdings" panose="05000000000000000000" pitchFamily="2" charset="2"/>
              <a:buChar char="§"/>
            </a:pPr>
            <a:r>
              <a:rPr lang="fr-FR" sz="2200" dirty="0"/>
              <a:t>Un certificat médical daté de moins de 2 mois</a:t>
            </a:r>
          </a:p>
          <a:p>
            <a:pPr lvl="1" algn="just">
              <a:buFont typeface="Wingdings" panose="05000000000000000000" pitchFamily="2" charset="2"/>
              <a:buChar char="§"/>
            </a:pPr>
            <a:endParaRPr lang="fr-FR" sz="900" dirty="0"/>
          </a:p>
          <a:p>
            <a:pPr lvl="1" algn="just">
              <a:buFont typeface="Wingdings" panose="05000000000000000000" pitchFamily="2" charset="2"/>
              <a:buChar char="§"/>
            </a:pPr>
            <a:r>
              <a:rPr lang="fr-FR" sz="2200" dirty="0"/>
              <a:t>D'une copie des documents attestant du respect des obligations </a:t>
            </a:r>
            <a:r>
              <a:rPr lang="fr-FR" sz="2200" dirty="0" smtClean="0"/>
              <a:t>vaccinales </a:t>
            </a:r>
            <a:endParaRPr lang="fr-FR" sz="2200" dirty="0"/>
          </a:p>
          <a:p>
            <a:pPr lvl="1">
              <a:buFont typeface="Wingdings" panose="05000000000000000000" pitchFamily="2" charset="2"/>
              <a:buChar char="§"/>
            </a:pPr>
            <a:endParaRPr lang="fr-FR" sz="900" dirty="0"/>
          </a:p>
          <a:p>
            <a:pPr marL="457200" lvl="1" indent="0">
              <a:buNone/>
            </a:pPr>
            <a:r>
              <a:rPr lang="fr-FR" sz="2200" dirty="0"/>
              <a:t>L'établissement conserve jusqu'au terme du contrat d'accueil de l'enfant ces </a:t>
            </a:r>
            <a:r>
              <a:rPr lang="fr-FR" sz="2200" dirty="0" smtClean="0"/>
              <a:t>documents</a:t>
            </a:r>
          </a:p>
          <a:p>
            <a:pPr marL="457200" lvl="1" indent="0">
              <a:buNone/>
            </a:pPr>
            <a:endParaRPr lang="fr-FR" sz="2200" dirty="0"/>
          </a:p>
          <a:p>
            <a:pPr lvl="0" algn="just">
              <a:lnSpc>
                <a:spcPct val="110000"/>
              </a:lnSpc>
              <a:buFont typeface="Wingdings" panose="05000000000000000000" pitchFamily="2" charset="2"/>
              <a:buChar char="Ø"/>
            </a:pPr>
            <a:r>
              <a:rPr lang="fr-FR" sz="2200" dirty="0">
                <a:solidFill>
                  <a:prstClr val="black"/>
                </a:solidFill>
              </a:rPr>
              <a:t> Le directeur et le référent “ Santé et Accueil inclusif ”, informe des conditions dans lesquelles des soins et traitements médicaux peuvent être administré à </a:t>
            </a:r>
            <a:r>
              <a:rPr lang="fr-FR" sz="2200" dirty="0" smtClean="0">
                <a:solidFill>
                  <a:prstClr val="black"/>
                </a:solidFill>
              </a:rPr>
              <a:t>l’enfant</a:t>
            </a:r>
            <a:endParaRPr lang="fr-FR" sz="2200" dirty="0">
              <a:solidFill>
                <a:prstClr val="black"/>
              </a:solidFill>
            </a:endParaRP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50</a:t>
            </a:fld>
            <a:endParaRPr lang="fr-FR" dirty="0"/>
          </a:p>
        </p:txBody>
      </p:sp>
    </p:spTree>
    <p:extLst>
      <p:ext uri="{BB962C8B-B14F-4D97-AF65-F5344CB8AC3E}">
        <p14:creationId xmlns:p14="http://schemas.microsoft.com/office/powerpoint/2010/main" xmlns="" val="19032793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20240" y="2996952"/>
            <a:ext cx="8326564" cy="1900808"/>
          </a:xfrm>
        </p:spPr>
        <p:txBody>
          <a:bodyPr>
            <a:normAutofit/>
          </a:bodyPr>
          <a:lstStyle/>
          <a:p>
            <a:pPr marL="0" indent="0" algn="ctr">
              <a:buNone/>
            </a:pPr>
            <a:r>
              <a:rPr lang="fr-FR" sz="3600" b="1" dirty="0">
                <a:solidFill>
                  <a:srgbClr val="FF3399"/>
                </a:solidFill>
              </a:rPr>
              <a:t>EQUIPE PLURIDISCIPLINAIRE</a:t>
            </a:r>
          </a:p>
          <a:p>
            <a:pPr marL="0" indent="0" algn="ctr">
              <a:buNone/>
            </a:pPr>
            <a:r>
              <a:rPr lang="fr-FR" sz="2000" dirty="0"/>
              <a:t>(R2324-40 et R2324-41)</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51</a:t>
            </a:fld>
            <a:endParaRPr lang="fr-FR" dirty="0"/>
          </a:p>
        </p:txBody>
      </p:sp>
    </p:spTree>
    <p:extLst>
      <p:ext uri="{BB962C8B-B14F-4D97-AF65-F5344CB8AC3E}">
        <p14:creationId xmlns:p14="http://schemas.microsoft.com/office/powerpoint/2010/main" xmlns="" val="36613006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861242"/>
            <a:ext cx="9532524" cy="3965980"/>
          </a:xfrm>
        </p:spPr>
        <p:txBody>
          <a:bodyPr>
            <a:normAutofit/>
          </a:bodyPr>
          <a:lstStyle/>
          <a:p>
            <a:pPr algn="just">
              <a:buFont typeface="Wingdings" panose="05000000000000000000" pitchFamily="2" charset="2"/>
              <a:buChar char="Ø"/>
            </a:pPr>
            <a:r>
              <a:rPr lang="fr-FR" sz="2200" dirty="0" smtClean="0"/>
              <a:t> L’équipe </a:t>
            </a:r>
            <a:r>
              <a:rPr lang="fr-FR" sz="2200" dirty="0"/>
              <a:t>pluridisciplinaire doit comporter 1 ou plusieurs </a:t>
            </a:r>
            <a:r>
              <a:rPr lang="fr-FR" sz="2200" b="1" dirty="0">
                <a:solidFill>
                  <a:srgbClr val="FF00FF"/>
                </a:solidFill>
              </a:rPr>
              <a:t>puéricultrices ou infirmiers</a:t>
            </a:r>
          </a:p>
          <a:p>
            <a:pPr marL="0" indent="0" algn="just">
              <a:buNone/>
            </a:pPr>
            <a:endParaRPr lang="fr-FR" sz="1600" dirty="0"/>
          </a:p>
          <a:p>
            <a:pPr lvl="1" algn="just">
              <a:buFont typeface="Wingdings" panose="05000000000000000000" pitchFamily="2" charset="2"/>
              <a:buChar char="§"/>
            </a:pPr>
            <a:r>
              <a:rPr lang="fr-FR" sz="2200" dirty="0"/>
              <a:t>Salariés de la structure ou du gestionnaire ou intervenants extérieurs</a:t>
            </a:r>
          </a:p>
          <a:p>
            <a:pPr marL="400050" lvl="1" indent="0" algn="just">
              <a:buNone/>
            </a:pPr>
            <a:endParaRPr lang="fr-FR" sz="2200" dirty="0"/>
          </a:p>
          <a:p>
            <a:pPr lvl="1" algn="just">
              <a:buFont typeface="Wingdings" panose="05000000000000000000" pitchFamily="2" charset="2"/>
              <a:buChar char="§"/>
            </a:pPr>
            <a:r>
              <a:rPr lang="fr-FR" sz="2200" dirty="0"/>
              <a:t>Leur rôle est d’accompagner les autres professionnels </a:t>
            </a:r>
          </a:p>
          <a:p>
            <a:pPr marL="0" indent="0" algn="just">
              <a:buNone/>
            </a:pPr>
            <a:endParaRPr lang="fr-FR" sz="2200" dirty="0"/>
          </a:p>
          <a:p>
            <a:pPr algn="just">
              <a:buFont typeface="Wingdings" panose="05000000000000000000" pitchFamily="2" charset="2"/>
              <a:buChar char="Ø"/>
            </a:pPr>
            <a:r>
              <a:rPr lang="fr-FR" sz="2200" dirty="0" smtClean="0"/>
              <a:t> Ces </a:t>
            </a:r>
            <a:r>
              <a:rPr lang="fr-FR" sz="2200" dirty="0"/>
              <a:t>professionnels relaient auprès de la direction et des professionnels chargés de l'encadrement des enfants les préconisations du référent “ Santé et Accueil inclusif </a:t>
            </a:r>
            <a:r>
              <a:rPr lang="fr-FR" sz="2200" dirty="0" smtClean="0"/>
              <a:t>” </a:t>
            </a:r>
            <a:endParaRPr lang="fr-FR" sz="2200" dirty="0"/>
          </a:p>
          <a:p>
            <a:pPr marL="0" indent="0" algn="just">
              <a:buNone/>
            </a:pPr>
            <a:endParaRPr lang="fr-FR" sz="2200" dirty="0"/>
          </a:p>
          <a:p>
            <a:pPr marL="0" indent="0" algn="just">
              <a:buNone/>
            </a:pPr>
            <a:endParaRPr lang="fr-FR" sz="16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52</a:t>
            </a:fld>
            <a:endParaRPr lang="fr-FR" dirty="0"/>
          </a:p>
        </p:txBody>
      </p:sp>
    </p:spTree>
    <p:extLst>
      <p:ext uri="{BB962C8B-B14F-4D97-AF65-F5344CB8AC3E}">
        <p14:creationId xmlns:p14="http://schemas.microsoft.com/office/powerpoint/2010/main" xmlns="" val="37523947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31025" y="1828413"/>
            <a:ext cx="9295776" cy="3998809"/>
          </a:xfrm>
        </p:spPr>
        <p:txBody>
          <a:bodyPr>
            <a:normAutofit/>
          </a:bodyPr>
          <a:lstStyle/>
          <a:p>
            <a:pPr algn="just">
              <a:buFont typeface="Wingdings" panose="05000000000000000000" pitchFamily="2" charset="2"/>
              <a:buChar char="Ø"/>
            </a:pPr>
            <a:endParaRPr lang="fr-FR" sz="2900" dirty="0"/>
          </a:p>
          <a:p>
            <a:pPr algn="just">
              <a:lnSpc>
                <a:spcPct val="120000"/>
              </a:lnSpc>
              <a:buFont typeface="Wingdings" panose="05000000000000000000" pitchFamily="2" charset="2"/>
              <a:buChar char="Ø"/>
            </a:pPr>
            <a:r>
              <a:rPr lang="fr-FR" sz="2200" dirty="0" smtClean="0"/>
              <a:t> Ils </a:t>
            </a:r>
            <a:r>
              <a:rPr lang="fr-FR" sz="2200" dirty="0"/>
              <a:t>concourent à la mise en œuvre des mesures nécessaires à l'accueil inclusif des enfants en situation de </a:t>
            </a:r>
            <a:r>
              <a:rPr lang="fr-FR" sz="2200" dirty="0" smtClean="0"/>
              <a:t>handicap </a:t>
            </a:r>
            <a:endParaRPr lang="fr-FR" sz="2200" dirty="0"/>
          </a:p>
          <a:p>
            <a:pPr algn="just">
              <a:lnSpc>
                <a:spcPct val="120000"/>
              </a:lnSpc>
              <a:buFont typeface="Wingdings" panose="05000000000000000000" pitchFamily="2" charset="2"/>
              <a:buChar char="Ø"/>
            </a:pPr>
            <a:endParaRPr lang="fr-FR" sz="2900" dirty="0"/>
          </a:p>
          <a:p>
            <a:pPr algn="just">
              <a:lnSpc>
                <a:spcPct val="120000"/>
              </a:lnSpc>
              <a:buFont typeface="Wingdings" panose="05000000000000000000" pitchFamily="2" charset="2"/>
              <a:buChar char="Ø"/>
            </a:pPr>
            <a:r>
              <a:rPr lang="fr-FR" sz="2200" dirty="0" smtClean="0"/>
              <a:t> Ces </a:t>
            </a:r>
            <a:r>
              <a:rPr lang="fr-FR" sz="2200" dirty="0"/>
              <a:t>professionnels peuvent :</a:t>
            </a:r>
          </a:p>
          <a:p>
            <a:pPr lvl="1" indent="-342900" algn="just">
              <a:buFont typeface="Wingdings" panose="05000000000000000000" pitchFamily="2" charset="2"/>
              <a:buChar char="§"/>
            </a:pPr>
            <a:r>
              <a:rPr lang="fr-FR" sz="2200" dirty="0"/>
              <a:t>participer à l'encadrement des enfants accueillis </a:t>
            </a:r>
          </a:p>
          <a:p>
            <a:pPr lvl="1" indent="-342900" algn="just">
              <a:buFont typeface="Wingdings" panose="05000000000000000000" pitchFamily="2" charset="2"/>
              <a:buChar char="§"/>
            </a:pPr>
            <a:r>
              <a:rPr lang="fr-FR" sz="2200" dirty="0"/>
              <a:t>Ou exercer des fonctions de direction ou de direction adjointe</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53</a:t>
            </a:fld>
            <a:endParaRPr lang="fr-FR" dirty="0"/>
          </a:p>
        </p:txBody>
      </p:sp>
    </p:spTree>
    <p:extLst>
      <p:ext uri="{BB962C8B-B14F-4D97-AF65-F5344CB8AC3E}">
        <p14:creationId xmlns:p14="http://schemas.microsoft.com/office/powerpoint/2010/main" xmlns="" val="34516333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47899" y="881149"/>
            <a:ext cx="9254836" cy="5087390"/>
          </a:xfrm>
        </p:spPr>
        <p:txBody>
          <a:bodyPr>
            <a:normAutofit fontScale="92500"/>
          </a:bodyPr>
          <a:lstStyle/>
          <a:p>
            <a:pPr algn="just">
              <a:lnSpc>
                <a:spcPct val="120000"/>
              </a:lnSpc>
              <a:buFont typeface="Wingdings" panose="05000000000000000000" pitchFamily="2" charset="2"/>
              <a:buChar char="Ø"/>
            </a:pPr>
            <a:r>
              <a:rPr lang="fr-FR" sz="2200" dirty="0" smtClean="0"/>
              <a:t> L'équipe </a:t>
            </a:r>
            <a:r>
              <a:rPr lang="fr-FR" sz="2200" dirty="0"/>
              <a:t>pluridisciplinaire comporte 1 ou plusieurs </a:t>
            </a:r>
            <a:r>
              <a:rPr lang="fr-FR" sz="2200" b="1" dirty="0" smtClean="0">
                <a:solidFill>
                  <a:srgbClr val="FF00FF"/>
                </a:solidFill>
              </a:rPr>
              <a:t>éducateur de jeunes enfants</a:t>
            </a:r>
            <a:r>
              <a:rPr lang="fr-FR" sz="2200" dirty="0" smtClean="0">
                <a:solidFill>
                  <a:srgbClr val="FF00FF"/>
                </a:solidFill>
              </a:rPr>
              <a:t> </a:t>
            </a:r>
            <a:endParaRPr lang="fr-FR" sz="2200" dirty="0">
              <a:solidFill>
                <a:srgbClr val="FF00FF"/>
              </a:solidFill>
            </a:endParaRPr>
          </a:p>
          <a:p>
            <a:pPr algn="just">
              <a:lnSpc>
                <a:spcPct val="120000"/>
              </a:lnSpc>
              <a:buFont typeface="Wingdings" panose="05000000000000000000" pitchFamily="2" charset="2"/>
              <a:buChar char="Ø"/>
            </a:pPr>
            <a:endParaRPr lang="fr-FR" sz="1600" dirty="0"/>
          </a:p>
          <a:p>
            <a:pPr algn="just">
              <a:lnSpc>
                <a:spcPct val="120000"/>
              </a:lnSpc>
              <a:buFont typeface="Wingdings" panose="05000000000000000000" pitchFamily="2" charset="2"/>
              <a:buChar char="Ø"/>
            </a:pPr>
            <a:r>
              <a:rPr lang="fr-FR" sz="2200" dirty="0"/>
              <a:t>Ils conçoivent et conduisent avec les autres professionnels l'action éducative et sociale en direction des jeunes </a:t>
            </a:r>
            <a:r>
              <a:rPr lang="fr-FR" sz="2200" dirty="0" smtClean="0"/>
              <a:t>enfants </a:t>
            </a:r>
            <a:endParaRPr lang="fr-FR" sz="2200" dirty="0"/>
          </a:p>
          <a:p>
            <a:pPr algn="just">
              <a:lnSpc>
                <a:spcPct val="120000"/>
              </a:lnSpc>
              <a:buFont typeface="Wingdings" panose="05000000000000000000" pitchFamily="2" charset="2"/>
              <a:buChar char="Ø"/>
            </a:pPr>
            <a:endParaRPr lang="fr-FR" sz="1600" dirty="0"/>
          </a:p>
          <a:p>
            <a:pPr algn="just">
              <a:lnSpc>
                <a:spcPct val="120000"/>
              </a:lnSpc>
              <a:buFont typeface="Wingdings" panose="05000000000000000000" pitchFamily="2" charset="2"/>
              <a:buChar char="Ø"/>
            </a:pPr>
            <a:r>
              <a:rPr lang="fr-FR" sz="2200" dirty="0"/>
              <a:t>Ils concourent à l'élaboration du projet d'établissement</a:t>
            </a:r>
          </a:p>
          <a:p>
            <a:pPr algn="just">
              <a:lnSpc>
                <a:spcPct val="120000"/>
              </a:lnSpc>
              <a:buFont typeface="Wingdings" panose="05000000000000000000" pitchFamily="2" charset="2"/>
              <a:buChar char="Ø"/>
            </a:pPr>
            <a:endParaRPr lang="fr-FR" sz="1600" dirty="0"/>
          </a:p>
          <a:p>
            <a:pPr lvl="0" algn="just">
              <a:lnSpc>
                <a:spcPct val="120000"/>
              </a:lnSpc>
              <a:buFont typeface="Wingdings" panose="05000000000000000000" pitchFamily="2" charset="2"/>
              <a:buChar char="Ø"/>
            </a:pPr>
            <a:r>
              <a:rPr lang="fr-FR" sz="2200" dirty="0">
                <a:solidFill>
                  <a:prstClr val="black"/>
                </a:solidFill>
              </a:rPr>
              <a:t>Selon l'organisation interne de l'établissement, les éducateurs de jeunes enfants peuvent :</a:t>
            </a:r>
          </a:p>
          <a:p>
            <a:pPr lvl="1" algn="just">
              <a:lnSpc>
                <a:spcPct val="120000"/>
              </a:lnSpc>
              <a:buFont typeface="Wingdings" panose="05000000000000000000" pitchFamily="2" charset="2"/>
              <a:buChar char="§"/>
            </a:pPr>
            <a:r>
              <a:rPr lang="fr-FR" sz="2200" dirty="0">
                <a:solidFill>
                  <a:prstClr val="black"/>
                </a:solidFill>
              </a:rPr>
              <a:t>Participer à l'encadrement des enfants accueillis </a:t>
            </a:r>
          </a:p>
          <a:p>
            <a:pPr lvl="1" algn="just">
              <a:lnSpc>
                <a:spcPct val="120000"/>
              </a:lnSpc>
              <a:buFont typeface="Wingdings" panose="05000000000000000000" pitchFamily="2" charset="2"/>
              <a:buChar char="§"/>
            </a:pPr>
            <a:r>
              <a:rPr lang="fr-FR" sz="2200" dirty="0">
                <a:solidFill>
                  <a:prstClr val="black"/>
                </a:solidFill>
              </a:rPr>
              <a:t>ou exercer des fonctions de direction ou de direction adjointe</a:t>
            </a:r>
            <a:endParaRPr lang="fr-FR" dirty="0"/>
          </a:p>
          <a:p>
            <a:pPr marL="0" indent="0">
              <a:buNone/>
            </a:pPr>
            <a:endParaRPr lang="fr-FR" sz="24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54</a:t>
            </a:fld>
            <a:endParaRPr lang="fr-FR" dirty="0"/>
          </a:p>
        </p:txBody>
      </p:sp>
    </p:spTree>
    <p:extLst>
      <p:ext uri="{BB962C8B-B14F-4D97-AF65-F5344CB8AC3E}">
        <p14:creationId xmlns:p14="http://schemas.microsoft.com/office/powerpoint/2010/main" xmlns="" val="31531530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13164" y="2852936"/>
            <a:ext cx="9111328" cy="2232248"/>
          </a:xfrm>
        </p:spPr>
        <p:txBody>
          <a:bodyPr/>
          <a:lstStyle/>
          <a:p>
            <a:pPr marL="0" indent="0" algn="ctr">
              <a:buNone/>
            </a:pPr>
            <a:r>
              <a:rPr lang="fr-FR" sz="3600" b="1" dirty="0">
                <a:solidFill>
                  <a:srgbClr val="FF3300"/>
                </a:solidFill>
              </a:rPr>
              <a:t>ENCADREMENT DES ENFANTS</a:t>
            </a:r>
          </a:p>
          <a:p>
            <a:pPr marL="0" indent="0" algn="ctr">
              <a:buNone/>
            </a:pPr>
            <a:r>
              <a:rPr lang="fr-FR" sz="2000" dirty="0"/>
              <a:t>(articles R2324-42 à R2324-43-2)</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55</a:t>
            </a:fld>
            <a:endParaRPr lang="fr-FR" dirty="0"/>
          </a:p>
        </p:txBody>
      </p:sp>
    </p:spTree>
    <p:extLst>
      <p:ext uri="{BB962C8B-B14F-4D97-AF65-F5344CB8AC3E}">
        <p14:creationId xmlns:p14="http://schemas.microsoft.com/office/powerpoint/2010/main" xmlns="" val="36118358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0902" y="2357300"/>
            <a:ext cx="9293593" cy="3096344"/>
          </a:xfrm>
        </p:spPr>
        <p:txBody>
          <a:bodyPr>
            <a:normAutofit/>
          </a:bodyPr>
          <a:lstStyle/>
          <a:p>
            <a:pPr marL="0" indent="0" algn="just">
              <a:buNone/>
            </a:pPr>
            <a:r>
              <a:rPr lang="fr-FR" sz="2200" dirty="0"/>
              <a:t>Le ratio en ETP reste inchangé :</a:t>
            </a:r>
          </a:p>
          <a:p>
            <a:pPr algn="just">
              <a:buFont typeface="Wingdings" panose="05000000000000000000" pitchFamily="2" charset="2"/>
              <a:buChar char="§"/>
            </a:pPr>
            <a:r>
              <a:rPr lang="fr-FR" sz="2200" b="1" dirty="0">
                <a:solidFill>
                  <a:srgbClr val="FF3300"/>
                </a:solidFill>
              </a:rPr>
              <a:t>40%</a:t>
            </a:r>
            <a:r>
              <a:rPr lang="fr-FR" sz="2200" dirty="0">
                <a:solidFill>
                  <a:srgbClr val="FF3300"/>
                </a:solidFill>
              </a:rPr>
              <a:t> </a:t>
            </a:r>
            <a:r>
              <a:rPr lang="fr-FR" sz="2200" dirty="0"/>
              <a:t>des professionnels dits « qualifiés » </a:t>
            </a:r>
          </a:p>
          <a:p>
            <a:pPr algn="just">
              <a:buFont typeface="Wingdings" panose="05000000000000000000" pitchFamily="2" charset="2"/>
              <a:buChar char="§"/>
            </a:pPr>
            <a:r>
              <a:rPr lang="fr-FR" sz="2200" b="1" dirty="0">
                <a:solidFill>
                  <a:srgbClr val="FF3300"/>
                </a:solidFill>
              </a:rPr>
              <a:t>60% </a:t>
            </a:r>
            <a:r>
              <a:rPr lang="fr-FR" sz="2200" dirty="0"/>
              <a:t>des professionnels dits « non qualifiés »</a:t>
            </a:r>
          </a:p>
          <a:p>
            <a:pPr algn="just">
              <a:buFont typeface="Wingdings" panose="05000000000000000000" pitchFamily="2" charset="2"/>
              <a:buChar char="§"/>
            </a:pPr>
            <a:endParaRPr lang="fr-FR" sz="2000" dirty="0"/>
          </a:p>
          <a:p>
            <a:pPr marL="0" indent="0" algn="just">
              <a:buNone/>
            </a:pPr>
            <a:r>
              <a:rPr lang="fr-FR" sz="2200" dirty="0"/>
              <a:t>Ce ratio s’applique aux crèches collectives, </a:t>
            </a:r>
            <a:r>
              <a:rPr lang="fr-FR" sz="2200" u="sng" dirty="0">
                <a:solidFill>
                  <a:srgbClr val="FF3300"/>
                </a:solidFill>
              </a:rPr>
              <a:t>y compris les micro-crèches</a:t>
            </a:r>
            <a:r>
              <a:rPr lang="fr-FR" sz="2200" u="sng" dirty="0"/>
              <a:t>,</a:t>
            </a:r>
            <a:r>
              <a:rPr lang="fr-FR" sz="2200" dirty="0"/>
              <a:t> et jardins d’enfants.</a:t>
            </a:r>
          </a:p>
          <a:p>
            <a:pPr marL="0" indent="0" algn="just">
              <a:buNone/>
            </a:pPr>
            <a:endParaRPr lang="fr-FR" sz="20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56</a:t>
            </a:fld>
            <a:endParaRPr lang="fr-FR" dirty="0"/>
          </a:p>
        </p:txBody>
      </p:sp>
    </p:spTree>
    <p:extLst>
      <p:ext uri="{BB962C8B-B14F-4D97-AF65-F5344CB8AC3E}">
        <p14:creationId xmlns:p14="http://schemas.microsoft.com/office/powerpoint/2010/main" xmlns="" val="41601114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4648" y="1728661"/>
            <a:ext cx="9514844" cy="4007122"/>
          </a:xfrm>
        </p:spPr>
        <p:txBody>
          <a:bodyPr>
            <a:normAutofit/>
          </a:bodyPr>
          <a:lstStyle/>
          <a:p>
            <a:pPr marL="0" indent="0">
              <a:buNone/>
            </a:pPr>
            <a:endParaRPr lang="fr-FR" sz="2400" b="1" u="sng" dirty="0"/>
          </a:p>
          <a:p>
            <a:pPr algn="just">
              <a:buFont typeface="Wingdings" panose="05000000000000000000" pitchFamily="2" charset="2"/>
              <a:buChar char="Ø"/>
            </a:pPr>
            <a:r>
              <a:rPr lang="fr-FR" sz="2200" dirty="0"/>
              <a:t>Pour des raisons de sécurité, l’effectif du personnel présent auprès des enfants </a:t>
            </a:r>
            <a:r>
              <a:rPr lang="fr-FR" sz="2200" b="1" dirty="0">
                <a:solidFill>
                  <a:srgbClr val="FF3300"/>
                </a:solidFill>
              </a:rPr>
              <a:t>ne peut pas être inférieur à </a:t>
            </a:r>
            <a:r>
              <a:rPr lang="fr-FR" sz="2200" b="1" dirty="0" smtClean="0">
                <a:solidFill>
                  <a:srgbClr val="FF3300"/>
                </a:solidFill>
              </a:rPr>
              <a:t>2</a:t>
            </a:r>
            <a:endParaRPr lang="fr-FR" sz="2200" b="1" dirty="0">
              <a:solidFill>
                <a:srgbClr val="FF3300"/>
              </a:solidFill>
            </a:endParaRPr>
          </a:p>
          <a:p>
            <a:pPr marL="0" indent="0" algn="just">
              <a:buNone/>
            </a:pPr>
            <a:endParaRPr lang="fr-FR" sz="2000" dirty="0"/>
          </a:p>
          <a:p>
            <a:pPr algn="just">
              <a:buFont typeface="Wingdings" panose="05000000000000000000" pitchFamily="2" charset="2"/>
              <a:buChar char="Ø"/>
            </a:pPr>
            <a:r>
              <a:rPr lang="fr-FR" sz="2200" dirty="0"/>
              <a:t>Pour les établissements d’une capacité </a:t>
            </a:r>
            <a:r>
              <a:rPr lang="fr-FR" sz="2200" b="1" dirty="0">
                <a:solidFill>
                  <a:srgbClr val="FF3300"/>
                </a:solidFill>
              </a:rPr>
              <a:t>&gt; à 24 places</a:t>
            </a:r>
            <a:r>
              <a:rPr lang="fr-FR" sz="2200" dirty="0"/>
              <a:t>, au moins un des professionnels doit être </a:t>
            </a:r>
            <a:r>
              <a:rPr lang="fr-FR" sz="2200" b="1" dirty="0">
                <a:solidFill>
                  <a:srgbClr val="FF3300"/>
                </a:solidFill>
              </a:rPr>
              <a:t>qualifié</a:t>
            </a:r>
          </a:p>
          <a:p>
            <a:pPr algn="just">
              <a:buFont typeface="Wingdings" panose="05000000000000000000" pitchFamily="2" charset="2"/>
              <a:buChar char="Ø"/>
            </a:pPr>
            <a:endParaRPr lang="fr-FR" sz="2000" dirty="0"/>
          </a:p>
          <a:p>
            <a:pPr algn="just">
              <a:buFont typeface="Wingdings" panose="05000000000000000000" pitchFamily="2" charset="2"/>
              <a:buChar char="Ø"/>
            </a:pPr>
            <a:r>
              <a:rPr lang="fr-FR" sz="2200" dirty="0"/>
              <a:t>Pour les micro-crèches, l’effectif du personnel auprès des enfants est de </a:t>
            </a:r>
            <a:r>
              <a:rPr lang="fr-FR" sz="2200" b="1" dirty="0" smtClean="0">
                <a:solidFill>
                  <a:srgbClr val="FF3300"/>
                </a:solidFill>
              </a:rPr>
              <a:t>1 jusqu’à </a:t>
            </a:r>
            <a:r>
              <a:rPr lang="fr-FR" sz="2200" b="1" dirty="0">
                <a:solidFill>
                  <a:srgbClr val="FF3300"/>
                </a:solidFill>
              </a:rPr>
              <a:t>3 enfants</a:t>
            </a:r>
            <a:r>
              <a:rPr lang="fr-FR" sz="2200" b="1" dirty="0"/>
              <a:t> </a:t>
            </a:r>
            <a:r>
              <a:rPr lang="fr-FR" sz="2200" dirty="0"/>
              <a:t>donc 2 à partir du 4</a:t>
            </a:r>
            <a:r>
              <a:rPr lang="fr-FR" sz="2200" baseline="30000" dirty="0"/>
              <a:t>ième</a:t>
            </a:r>
            <a:r>
              <a:rPr lang="fr-FR" sz="2200" dirty="0"/>
              <a:t> </a:t>
            </a:r>
            <a:r>
              <a:rPr lang="fr-FR" sz="2200" dirty="0" smtClean="0"/>
              <a:t>enfant </a:t>
            </a: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57</a:t>
            </a:fld>
            <a:endParaRPr lang="fr-FR" dirty="0"/>
          </a:p>
        </p:txBody>
      </p:sp>
    </p:spTree>
    <p:extLst>
      <p:ext uri="{BB962C8B-B14F-4D97-AF65-F5344CB8AC3E}">
        <p14:creationId xmlns:p14="http://schemas.microsoft.com/office/powerpoint/2010/main" xmlns="" val="13221693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9783" y="606976"/>
            <a:ext cx="9346839" cy="1143000"/>
          </a:xfrm>
        </p:spPr>
        <p:txBody>
          <a:bodyPr>
            <a:normAutofit/>
          </a:bodyPr>
          <a:lstStyle/>
          <a:p>
            <a:pPr algn="ctr"/>
            <a:r>
              <a:rPr lang="fr-FR" sz="4000" dirty="0">
                <a:solidFill>
                  <a:srgbClr val="FF3300"/>
                </a:solidFill>
              </a:rPr>
              <a:t>Les sorties hors établissement</a:t>
            </a:r>
            <a:r>
              <a:rPr lang="fr-FR" sz="4000" dirty="0"/>
              <a:t/>
            </a:r>
            <a:br>
              <a:rPr lang="fr-FR" sz="4000" dirty="0"/>
            </a:br>
            <a:r>
              <a:rPr lang="fr-FR" sz="2200" dirty="0"/>
              <a:t>(article R2324-43-2)</a:t>
            </a:r>
          </a:p>
        </p:txBody>
      </p:sp>
      <p:sp>
        <p:nvSpPr>
          <p:cNvPr id="3" name="Espace réservé du contenu 2"/>
          <p:cNvSpPr>
            <a:spLocks noGrp="1"/>
          </p:cNvSpPr>
          <p:nvPr>
            <p:ph idx="1"/>
          </p:nvPr>
        </p:nvSpPr>
        <p:spPr>
          <a:xfrm>
            <a:off x="1030778" y="2780929"/>
            <a:ext cx="9372382" cy="2255169"/>
          </a:xfrm>
        </p:spPr>
        <p:txBody>
          <a:bodyPr>
            <a:normAutofit/>
          </a:bodyPr>
          <a:lstStyle/>
          <a:p>
            <a:pPr algn="just">
              <a:lnSpc>
                <a:spcPct val="150000"/>
              </a:lnSpc>
              <a:buFont typeface="Wingdings" panose="05000000000000000000" pitchFamily="2" charset="2"/>
              <a:buChar char="Ø"/>
            </a:pPr>
            <a:r>
              <a:rPr lang="fr-FR" sz="2200" dirty="0"/>
              <a:t>Pour des raisons de sécurité, l’effectif auprès des enfants participant à la sortie permet de :</a:t>
            </a:r>
          </a:p>
          <a:p>
            <a:pPr lvl="1">
              <a:lnSpc>
                <a:spcPct val="150000"/>
              </a:lnSpc>
              <a:buFont typeface="Wingdings" panose="05000000000000000000" pitchFamily="2" charset="2"/>
              <a:buChar char="§"/>
            </a:pPr>
            <a:r>
              <a:rPr lang="fr-FR" sz="2200" dirty="0"/>
              <a:t>Respecter les exigences de l’article R2324-43-1</a:t>
            </a:r>
          </a:p>
          <a:p>
            <a:pPr lvl="1">
              <a:lnSpc>
                <a:spcPct val="150000"/>
              </a:lnSpc>
              <a:buFont typeface="Wingdings" panose="05000000000000000000" pitchFamily="2" charset="2"/>
              <a:buChar char="§"/>
            </a:pPr>
            <a:r>
              <a:rPr lang="fr-FR" sz="2200" dirty="0"/>
              <a:t>Garantir un rapport d’un professionnel pour 5 enfants</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58</a:t>
            </a:fld>
            <a:endParaRPr lang="fr-FR" dirty="0"/>
          </a:p>
        </p:txBody>
      </p:sp>
    </p:spTree>
    <p:extLst>
      <p:ext uri="{BB962C8B-B14F-4D97-AF65-F5344CB8AC3E}">
        <p14:creationId xmlns:p14="http://schemas.microsoft.com/office/powerpoint/2010/main" xmlns="" val="12908387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5211" y="1268760"/>
            <a:ext cx="9698142" cy="3816424"/>
          </a:xfrm>
        </p:spPr>
        <p:txBody>
          <a:bodyPr>
            <a:normAutofit/>
          </a:bodyPr>
          <a:lstStyle/>
          <a:p>
            <a:pPr marL="0" indent="0" algn="ctr">
              <a:buNone/>
            </a:pPr>
            <a:endParaRPr lang="fr-FR" sz="4400" dirty="0"/>
          </a:p>
          <a:p>
            <a:pPr marL="0" indent="0" algn="ctr">
              <a:buNone/>
            </a:pPr>
            <a:endParaRPr lang="fr-FR" sz="4400" dirty="0"/>
          </a:p>
          <a:p>
            <a:pPr marL="0" indent="0" algn="ctr">
              <a:buNone/>
            </a:pPr>
            <a:r>
              <a:rPr lang="fr-FR" b="1" dirty="0">
                <a:solidFill>
                  <a:srgbClr val="00FF00"/>
                </a:solidFill>
              </a:rPr>
              <a:t>LES CRECHES COLLECTIVES</a:t>
            </a:r>
          </a:p>
          <a:p>
            <a:pPr marL="0" indent="0" algn="ctr">
              <a:buNone/>
            </a:pPr>
            <a:r>
              <a:rPr lang="fr-FR" sz="2000" dirty="0"/>
              <a:t>(articles R2324-46 à R2324-46-5)</a:t>
            </a:r>
          </a:p>
          <a:p>
            <a:pPr marL="0" indent="0" algn="ctr">
              <a:buNone/>
            </a:pPr>
            <a:endParaRPr lang="fr-FR" b="1"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59</a:t>
            </a:fld>
            <a:endParaRPr lang="fr-FR" dirty="0"/>
          </a:p>
        </p:txBody>
      </p:sp>
    </p:spTree>
    <p:extLst>
      <p:ext uri="{BB962C8B-B14F-4D97-AF65-F5344CB8AC3E}">
        <p14:creationId xmlns:p14="http://schemas.microsoft.com/office/powerpoint/2010/main" xmlns="" val="4252347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06335" y="1345474"/>
            <a:ext cx="9609370" cy="4298867"/>
          </a:xfrm>
        </p:spPr>
        <p:txBody>
          <a:bodyPr>
            <a:normAutofit fontScale="92500" lnSpcReduction="20000"/>
          </a:bodyPr>
          <a:lstStyle/>
          <a:p>
            <a:pPr>
              <a:buFont typeface="Wingdings" panose="05000000000000000000" pitchFamily="2" charset="2"/>
              <a:buChar char="Ø"/>
            </a:pPr>
            <a:r>
              <a:rPr lang="fr-FR" sz="2400" dirty="0">
                <a:solidFill>
                  <a:srgbClr val="FF0000"/>
                </a:solidFill>
              </a:rPr>
              <a:t>4. </a:t>
            </a:r>
            <a:r>
              <a:rPr lang="fr-FR" sz="2400" dirty="0"/>
              <a:t>Pour me sentir bien et avoir confiance en moi, j’ai besoin de professionnels qui encouragent avec bienveillance mon désir d’apprendre, de me socialiser et de </a:t>
            </a:r>
            <a:r>
              <a:rPr lang="fr-FR" sz="2400" dirty="0" smtClean="0"/>
              <a:t>découvrir </a:t>
            </a:r>
            <a:endParaRPr lang="fr-FR" sz="2400" dirty="0"/>
          </a:p>
          <a:p>
            <a:endParaRPr lang="fr-FR" sz="2400" dirty="0" smtClean="0"/>
          </a:p>
          <a:p>
            <a:pPr algn="just">
              <a:buFont typeface="Wingdings" panose="05000000000000000000" pitchFamily="2" charset="2"/>
              <a:buChar char="Ø"/>
            </a:pPr>
            <a:r>
              <a:rPr lang="fr-FR" sz="2400" dirty="0">
                <a:solidFill>
                  <a:srgbClr val="FF0000"/>
                </a:solidFill>
              </a:rPr>
              <a:t>5. </a:t>
            </a:r>
            <a:r>
              <a:rPr lang="fr-FR" sz="2400" dirty="0"/>
              <a:t>Je développe ma créativité et j’éveille mes sens grâce aux expériences artistiques et culturelles. Je m’ouvre au monde par la richesse des échanges </a:t>
            </a:r>
            <a:r>
              <a:rPr lang="fr-FR" sz="2400" dirty="0" smtClean="0"/>
              <a:t>interculturels </a:t>
            </a:r>
            <a:endParaRPr lang="fr-FR" sz="2400" dirty="0"/>
          </a:p>
          <a:p>
            <a:pPr algn="just">
              <a:buFont typeface="Wingdings" panose="05000000000000000000" pitchFamily="2" charset="2"/>
              <a:buChar char="Ø"/>
            </a:pPr>
            <a:endParaRPr lang="fr-FR" sz="2400" dirty="0"/>
          </a:p>
          <a:p>
            <a:pPr algn="just">
              <a:buFont typeface="Wingdings" panose="05000000000000000000" pitchFamily="2" charset="2"/>
              <a:buChar char="Ø"/>
            </a:pPr>
            <a:r>
              <a:rPr lang="fr-FR" sz="2400" dirty="0" smtClean="0">
                <a:solidFill>
                  <a:srgbClr val="FF0000"/>
                </a:solidFill>
              </a:rPr>
              <a:t>6</a:t>
            </a:r>
            <a:r>
              <a:rPr lang="fr-FR" sz="2400" dirty="0">
                <a:solidFill>
                  <a:srgbClr val="FF0000"/>
                </a:solidFill>
              </a:rPr>
              <a:t>. </a:t>
            </a:r>
            <a:r>
              <a:rPr lang="fr-FR" sz="2400" dirty="0"/>
              <a:t>Le contact réel avec la nature est essentiel à mon </a:t>
            </a:r>
            <a:r>
              <a:rPr lang="fr-FR" sz="2400" dirty="0" smtClean="0"/>
              <a:t>développement </a:t>
            </a:r>
          </a:p>
          <a:p>
            <a:pPr algn="just">
              <a:buFont typeface="Wingdings" panose="05000000000000000000" pitchFamily="2" charset="2"/>
              <a:buChar char="Ø"/>
            </a:pPr>
            <a:endParaRPr lang="fr-FR" sz="2400" dirty="0" smtClean="0"/>
          </a:p>
          <a:p>
            <a:pPr algn="just">
              <a:buFont typeface="Wingdings" panose="05000000000000000000" pitchFamily="2" charset="2"/>
              <a:buChar char="Ø"/>
            </a:pPr>
            <a:r>
              <a:rPr lang="fr-FR" sz="2400" dirty="0">
                <a:solidFill>
                  <a:srgbClr val="FF0000"/>
                </a:solidFill>
              </a:rPr>
              <a:t>7. </a:t>
            </a:r>
            <a:r>
              <a:rPr lang="fr-FR" sz="2400" dirty="0"/>
              <a:t>Fille ou garçon, j’ai besoin que l’on me valorise pour mes qualités personnelles, en dehors de tout stéréotype. Il en va de même pour les professionnels qui m’accompagnent. C’est aussi grâce à ces femmes et à ces hommes que je construis mon </a:t>
            </a:r>
            <a:r>
              <a:rPr lang="fr-FR" sz="2400" dirty="0" smtClean="0"/>
              <a:t>identité </a:t>
            </a:r>
            <a:endParaRPr lang="fr-FR" sz="2400" dirty="0"/>
          </a:p>
          <a:p>
            <a:pPr algn="just">
              <a:buFont typeface="Wingdings" panose="05000000000000000000" pitchFamily="2" charset="2"/>
              <a:buChar char="Ø"/>
            </a:pPr>
            <a:endParaRPr lang="fr-FR" sz="2400" dirty="0"/>
          </a:p>
          <a:p>
            <a:pPr>
              <a:buFont typeface="Wingdings" panose="05000000000000000000" pitchFamily="2" charset="2"/>
              <a:buChar char="Ø"/>
            </a:pPr>
            <a:endParaRPr lang="fr-FR" sz="24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a:t>
            </a:fld>
            <a:endParaRPr lang="fr-FR" dirty="0"/>
          </a:p>
        </p:txBody>
      </p:sp>
    </p:spTree>
    <p:extLst>
      <p:ext uri="{BB962C8B-B14F-4D97-AF65-F5344CB8AC3E}">
        <p14:creationId xmlns:p14="http://schemas.microsoft.com/office/powerpoint/2010/main" xmlns="" val="147936724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7527" y="274638"/>
            <a:ext cx="9213273" cy="1143000"/>
          </a:xfrm>
        </p:spPr>
        <p:txBody>
          <a:bodyPr>
            <a:normAutofit/>
          </a:bodyPr>
          <a:lstStyle/>
          <a:p>
            <a:pPr algn="ctr"/>
            <a:r>
              <a:rPr lang="fr-FR" sz="4000" dirty="0">
                <a:solidFill>
                  <a:srgbClr val="00FF00"/>
                </a:solidFill>
              </a:rPr>
              <a:t>Les micro-crèches</a:t>
            </a:r>
          </a:p>
        </p:txBody>
      </p:sp>
      <p:sp>
        <p:nvSpPr>
          <p:cNvPr id="3" name="Espace réservé du contenu 2"/>
          <p:cNvSpPr>
            <a:spLocks noGrp="1"/>
          </p:cNvSpPr>
          <p:nvPr>
            <p:ph idx="1"/>
          </p:nvPr>
        </p:nvSpPr>
        <p:spPr>
          <a:xfrm>
            <a:off x="997527" y="1772816"/>
            <a:ext cx="9530960" cy="4104282"/>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00FF00"/>
                </a:solidFill>
              </a:rPr>
              <a:t>12 places</a:t>
            </a:r>
            <a:r>
              <a:rPr lang="fr-FR" sz="2200" dirty="0">
                <a:solidFill>
                  <a:srgbClr val="00FF00"/>
                </a:solidFill>
              </a:rPr>
              <a:t> </a:t>
            </a:r>
            <a:r>
              <a:rPr lang="fr-FR" sz="2200" dirty="0"/>
              <a:t>maximum</a:t>
            </a:r>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a:t>Quotités minimales de temps de travail dédiés aux fonctions de direction : </a:t>
            </a:r>
            <a:r>
              <a:rPr lang="fr-FR" sz="2200" b="1" dirty="0">
                <a:solidFill>
                  <a:srgbClr val="00FF00"/>
                </a:solidFill>
              </a:rPr>
              <a:t>0,2 ETP</a:t>
            </a:r>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00FF00"/>
                </a:solidFill>
              </a:rPr>
              <a:t>10 h annuelles</a:t>
            </a:r>
            <a:r>
              <a:rPr lang="fr-FR" sz="2200" dirty="0">
                <a:solidFill>
                  <a:srgbClr val="00FF00"/>
                </a:solidFill>
              </a:rPr>
              <a:t> </a:t>
            </a:r>
            <a:r>
              <a:rPr lang="fr-FR" sz="2200" dirty="0"/>
              <a:t>, dont </a:t>
            </a:r>
            <a:r>
              <a:rPr lang="fr-FR" sz="2200" b="1" dirty="0">
                <a:solidFill>
                  <a:srgbClr val="00FF00"/>
                </a:solidFill>
              </a:rPr>
              <a:t>2 h par trimestre</a:t>
            </a:r>
            <a:r>
              <a:rPr lang="fr-FR" sz="2200" dirty="0"/>
              <a:t>, d’intervention du référent « Santé et Accueil Inclusif »</a:t>
            </a:r>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a:t>Présence d’un </a:t>
            </a:r>
            <a:r>
              <a:rPr lang="fr-FR" sz="2200" dirty="0">
                <a:solidFill>
                  <a:srgbClr val="00FF00"/>
                </a:solidFill>
              </a:rPr>
              <a:t>EJE</a:t>
            </a:r>
            <a:r>
              <a:rPr lang="fr-FR" sz="2200" dirty="0"/>
              <a:t> : pas obligatoire</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60</a:t>
            </a:fld>
            <a:endParaRPr lang="fr-FR" dirty="0"/>
          </a:p>
        </p:txBody>
      </p:sp>
    </p:spTree>
    <p:extLst>
      <p:ext uri="{BB962C8B-B14F-4D97-AF65-F5344CB8AC3E}">
        <p14:creationId xmlns:p14="http://schemas.microsoft.com/office/powerpoint/2010/main" xmlns="" val="72093387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8210" y="970469"/>
            <a:ext cx="9709265" cy="4947005"/>
          </a:xfrm>
        </p:spPr>
        <p:txBody>
          <a:bodyPr>
            <a:noAutofit/>
          </a:bodyPr>
          <a:lstStyle/>
          <a:p>
            <a:pPr>
              <a:lnSpc>
                <a:spcPct val="100000"/>
              </a:lnSpc>
              <a:buFont typeface="Wingdings" panose="05000000000000000000" pitchFamily="2" charset="2"/>
              <a:buChar char="Ø"/>
            </a:pPr>
            <a:r>
              <a:rPr lang="fr-FR" sz="2200" dirty="0" smtClean="0">
                <a:ea typeface="Times New Roman" panose="02020603050405020304" pitchFamily="18" charset="0"/>
              </a:rPr>
              <a:t> Les </a:t>
            </a:r>
            <a:r>
              <a:rPr lang="fr-FR" sz="2200" dirty="0">
                <a:ea typeface="Times New Roman" panose="02020603050405020304" pitchFamily="18" charset="0"/>
              </a:rPr>
              <a:t>missions du référent technique sont : </a:t>
            </a:r>
            <a:endParaRPr lang="fr-FR" sz="2200" dirty="0" smtClean="0">
              <a:ea typeface="Times New Roman" panose="02020603050405020304" pitchFamily="18" charset="0"/>
            </a:endParaRPr>
          </a:p>
          <a:p>
            <a:pPr marL="0" indent="0">
              <a:lnSpc>
                <a:spcPct val="100000"/>
              </a:lnSpc>
              <a:buNone/>
            </a:pPr>
            <a:endParaRPr lang="fr-FR" sz="500" dirty="0">
              <a:ea typeface="Times New Roman" panose="02020603050405020304" pitchFamily="18" charset="0"/>
            </a:endParaRPr>
          </a:p>
          <a:p>
            <a:pPr lvl="1">
              <a:lnSpc>
                <a:spcPct val="100000"/>
              </a:lnSpc>
              <a:buFont typeface="Wingdings" panose="05000000000000000000" pitchFamily="2" charset="2"/>
              <a:buChar char="§"/>
            </a:pPr>
            <a:r>
              <a:rPr lang="fr-FR" sz="2200" dirty="0">
                <a:ea typeface="Times New Roman" panose="02020603050405020304" pitchFamily="18" charset="0"/>
              </a:rPr>
              <a:t>Assurer le suivi technique de l'établissement ainsi que l'élaboration et le suivi de la mise en œuvre du projet d'établissement </a:t>
            </a:r>
            <a:endParaRPr lang="fr-FR" sz="2200" dirty="0" smtClean="0">
              <a:ea typeface="Times New Roman" panose="02020603050405020304" pitchFamily="18" charset="0"/>
            </a:endParaRPr>
          </a:p>
          <a:p>
            <a:pPr marL="457200" lvl="1" indent="0">
              <a:lnSpc>
                <a:spcPct val="100000"/>
              </a:lnSpc>
              <a:buNone/>
            </a:pPr>
            <a:endParaRPr lang="fr-FR" sz="500" dirty="0">
              <a:ea typeface="Times New Roman" panose="02020603050405020304" pitchFamily="18" charset="0"/>
            </a:endParaRPr>
          </a:p>
          <a:p>
            <a:pPr lvl="1">
              <a:lnSpc>
                <a:spcPct val="120000"/>
              </a:lnSpc>
              <a:buFont typeface="Wingdings" panose="05000000000000000000" pitchFamily="2" charset="2"/>
              <a:buChar char="§"/>
            </a:pPr>
            <a:r>
              <a:rPr lang="fr-FR" sz="2200" dirty="0">
                <a:ea typeface="Times New Roman" panose="02020603050405020304" pitchFamily="18" charset="0"/>
              </a:rPr>
              <a:t>Accompagner et coordonner l'activité des personnes chargées de l'encadrement des </a:t>
            </a:r>
            <a:r>
              <a:rPr lang="fr-FR" sz="2200" dirty="0" smtClean="0">
                <a:ea typeface="Times New Roman" panose="02020603050405020304" pitchFamily="18" charset="0"/>
              </a:rPr>
              <a:t>enfants </a:t>
            </a:r>
          </a:p>
          <a:p>
            <a:pPr marL="457200" lvl="1" indent="0">
              <a:lnSpc>
                <a:spcPct val="120000"/>
              </a:lnSpc>
              <a:buNone/>
            </a:pPr>
            <a:endParaRPr lang="fr-FR" sz="1200" dirty="0">
              <a:ea typeface="Times New Roman" panose="02020603050405020304" pitchFamily="18" charset="0"/>
            </a:endParaRPr>
          </a:p>
          <a:p>
            <a:pPr>
              <a:lnSpc>
                <a:spcPct val="120000"/>
              </a:lnSpc>
              <a:buFont typeface="Wingdings" panose="05000000000000000000" pitchFamily="2" charset="2"/>
              <a:buChar char="Ø"/>
            </a:pPr>
            <a:r>
              <a:rPr lang="fr-FR" sz="2200" dirty="0" smtClean="0">
                <a:ea typeface="Times New Roman" panose="02020603050405020304" pitchFamily="18" charset="0"/>
              </a:rPr>
              <a:t> Si </a:t>
            </a:r>
            <a:r>
              <a:rPr lang="fr-FR" sz="2200" dirty="0">
                <a:ea typeface="Times New Roman" panose="02020603050405020304" pitchFamily="18" charset="0"/>
              </a:rPr>
              <a:t>le référent technique n'est pas titulaire d'une des qualifications de directeur, le gestionnaire doit s'assurer du concours régulier d'une personne répondant à l'une de ces qualifications, à raison de </a:t>
            </a:r>
            <a:r>
              <a:rPr lang="fr-FR" sz="2200" b="1" dirty="0">
                <a:solidFill>
                  <a:srgbClr val="00FF00"/>
                </a:solidFill>
                <a:ea typeface="Times New Roman" panose="02020603050405020304" pitchFamily="18" charset="0"/>
              </a:rPr>
              <a:t>10 heures annuelles </a:t>
            </a:r>
            <a:r>
              <a:rPr lang="fr-FR" sz="2200" dirty="0">
                <a:ea typeface="Times New Roman" panose="02020603050405020304" pitchFamily="18" charset="0"/>
              </a:rPr>
              <a:t>de présence auprès du référent technique et des professionnels chargés de l'encadrement des enfants, </a:t>
            </a:r>
            <a:r>
              <a:rPr lang="fr-FR" sz="2200" b="1" dirty="0">
                <a:solidFill>
                  <a:srgbClr val="00FF00"/>
                </a:solidFill>
                <a:ea typeface="Times New Roman" panose="02020603050405020304" pitchFamily="18" charset="0"/>
              </a:rPr>
              <a:t>dont 2 heures par </a:t>
            </a:r>
            <a:r>
              <a:rPr lang="fr-FR" sz="2200" b="1" dirty="0" smtClean="0">
                <a:solidFill>
                  <a:srgbClr val="00FF00"/>
                </a:solidFill>
                <a:ea typeface="Times New Roman" panose="02020603050405020304" pitchFamily="18" charset="0"/>
              </a:rPr>
              <a:t>trimestre</a:t>
            </a:r>
            <a:r>
              <a:rPr lang="fr-FR" sz="2200" b="1" dirty="0" smtClean="0">
                <a:ea typeface="Times New Roman" panose="02020603050405020304" pitchFamily="18" charset="0"/>
              </a:rPr>
              <a:t> </a:t>
            </a:r>
            <a:r>
              <a:rPr lang="fr-FR" sz="2200" b="1" dirty="0">
                <a:ea typeface="Times New Roman" panose="02020603050405020304" pitchFamily="18" charset="0"/>
              </a:rPr>
              <a:t/>
            </a:r>
            <a:br>
              <a:rPr lang="fr-FR" sz="2200" b="1" dirty="0">
                <a:ea typeface="Times New Roman" panose="02020603050405020304" pitchFamily="18" charset="0"/>
              </a:rPr>
            </a:br>
            <a:r>
              <a:rPr lang="fr-FR" sz="2600" dirty="0">
                <a:ea typeface="Times New Roman" panose="02020603050405020304" pitchFamily="18" charset="0"/>
              </a:rPr>
              <a:t/>
            </a:r>
            <a:br>
              <a:rPr lang="fr-FR" sz="2600" dirty="0">
                <a:ea typeface="Times New Roman" panose="02020603050405020304" pitchFamily="18" charset="0"/>
              </a:rPr>
            </a:br>
            <a:endParaRPr lang="fr-FR" sz="26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61</a:t>
            </a:fld>
            <a:endParaRPr lang="fr-FR" dirty="0"/>
          </a:p>
        </p:txBody>
      </p:sp>
    </p:spTree>
    <p:extLst>
      <p:ext uri="{BB962C8B-B14F-4D97-AF65-F5344CB8AC3E}">
        <p14:creationId xmlns:p14="http://schemas.microsoft.com/office/powerpoint/2010/main" xmlns="" val="23928670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9710" y="1892108"/>
            <a:ext cx="9545654" cy="3960052"/>
          </a:xfrm>
        </p:spPr>
        <p:txBody>
          <a:bodyPr>
            <a:noAutofit/>
          </a:bodyPr>
          <a:lstStyle/>
          <a:p>
            <a:pPr algn="just">
              <a:buFont typeface="Wingdings" panose="05000000000000000000" pitchFamily="2" charset="2"/>
              <a:buChar char="Ø"/>
            </a:pPr>
            <a:r>
              <a:rPr lang="fr-FR" sz="2200" dirty="0" smtClean="0"/>
              <a:t> Une </a:t>
            </a:r>
            <a:r>
              <a:rPr lang="fr-FR" sz="2200" dirty="0"/>
              <a:t>même personne peut être référent technique de plusieurs micro-crèches, </a:t>
            </a:r>
            <a:r>
              <a:rPr lang="fr-FR" sz="2200" b="1" dirty="0">
                <a:solidFill>
                  <a:srgbClr val="00FF00"/>
                </a:solidFill>
              </a:rPr>
              <a:t>dans la limite de </a:t>
            </a:r>
            <a:r>
              <a:rPr lang="fr-FR" sz="2200" b="1" dirty="0" smtClean="0">
                <a:solidFill>
                  <a:srgbClr val="00FF00"/>
                </a:solidFill>
              </a:rPr>
              <a:t>3</a:t>
            </a:r>
            <a:r>
              <a:rPr lang="fr-FR" sz="2200" dirty="0" smtClean="0">
                <a:solidFill>
                  <a:srgbClr val="00FF00"/>
                </a:solidFill>
              </a:rPr>
              <a:t> </a:t>
            </a:r>
            <a:endParaRPr lang="fr-FR" sz="2200" dirty="0">
              <a:solidFill>
                <a:srgbClr val="00FF00"/>
              </a:solidFill>
            </a:endParaRPr>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smtClean="0"/>
              <a:t> Lorsqu'une </a:t>
            </a:r>
            <a:r>
              <a:rPr lang="fr-FR" sz="2200" dirty="0"/>
              <a:t>même personne physique exerce les fonctions de référent technique dans plusieurs micro-crèches : </a:t>
            </a:r>
          </a:p>
          <a:p>
            <a:pPr algn="just">
              <a:buFont typeface="Wingdings" panose="05000000000000000000" pitchFamily="2" charset="2"/>
              <a:buChar char="§"/>
            </a:pPr>
            <a:endParaRPr lang="fr-FR" sz="1400" dirty="0"/>
          </a:p>
          <a:p>
            <a:pPr lvl="1">
              <a:buFont typeface="Wingdings" panose="05000000000000000000" pitchFamily="2" charset="2"/>
              <a:buChar char="§"/>
            </a:pPr>
            <a:r>
              <a:rPr lang="fr-FR" sz="2200" dirty="0"/>
              <a:t>Temps de travail minimal : </a:t>
            </a:r>
            <a:r>
              <a:rPr lang="fr-FR" sz="2200" b="1" dirty="0">
                <a:solidFill>
                  <a:srgbClr val="00FF00"/>
                </a:solidFill>
              </a:rPr>
              <a:t>0,2</a:t>
            </a:r>
            <a:r>
              <a:rPr lang="fr-FR" sz="2200" dirty="0"/>
              <a:t> ETP </a:t>
            </a:r>
            <a:r>
              <a:rPr lang="fr-FR" sz="2200" b="1" dirty="0">
                <a:solidFill>
                  <a:srgbClr val="00FF00"/>
                </a:solidFill>
              </a:rPr>
              <a:t>X</a:t>
            </a:r>
            <a:r>
              <a:rPr lang="fr-FR" sz="2200" dirty="0">
                <a:solidFill>
                  <a:srgbClr val="00FF00"/>
                </a:solidFill>
              </a:rPr>
              <a:t> </a:t>
            </a:r>
            <a:r>
              <a:rPr lang="fr-FR" sz="2200" dirty="0"/>
              <a:t>par le nombre de micro-crèches </a:t>
            </a:r>
          </a:p>
          <a:p>
            <a:pPr lvl="1">
              <a:buFont typeface="Wingdings" panose="05000000000000000000" pitchFamily="2" charset="2"/>
              <a:buChar char="§"/>
            </a:pPr>
            <a:endParaRPr lang="fr-FR" sz="2200" dirty="0"/>
          </a:p>
          <a:p>
            <a:pPr lvl="1">
              <a:buFont typeface="Wingdings" panose="05000000000000000000" pitchFamily="2" charset="2"/>
              <a:buChar char="§"/>
            </a:pPr>
            <a:r>
              <a:rPr lang="fr-FR" sz="2200" dirty="0">
                <a:solidFill>
                  <a:prstClr val="black"/>
                </a:solidFill>
              </a:rPr>
              <a:t>Qualifications pour 3 micro-crèches : directeurs ou directeurs adjoints</a:t>
            </a:r>
            <a:r>
              <a:rPr lang="fr-FR" sz="2200" dirty="0"/>
              <a:t/>
            </a:r>
            <a:br>
              <a:rPr lang="fr-FR" sz="2200" dirty="0"/>
            </a:br>
            <a:endParaRPr lang="fr-FR" sz="1400" dirty="0"/>
          </a:p>
          <a:p>
            <a:pPr marL="457200" lvl="1"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62</a:t>
            </a:fld>
            <a:endParaRPr lang="fr-FR" dirty="0"/>
          </a:p>
        </p:txBody>
      </p:sp>
    </p:spTree>
    <p:extLst>
      <p:ext uri="{BB962C8B-B14F-4D97-AF65-F5344CB8AC3E}">
        <p14:creationId xmlns:p14="http://schemas.microsoft.com/office/powerpoint/2010/main" xmlns="" val="13662744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1476" y="274638"/>
            <a:ext cx="8789324" cy="1143000"/>
          </a:xfrm>
        </p:spPr>
        <p:txBody>
          <a:bodyPr>
            <a:normAutofit/>
          </a:bodyPr>
          <a:lstStyle/>
          <a:p>
            <a:pPr algn="ctr"/>
            <a:r>
              <a:rPr lang="fr-FR" sz="4000" dirty="0">
                <a:solidFill>
                  <a:srgbClr val="00FF00"/>
                </a:solidFill>
              </a:rPr>
              <a:t>Les petites crèches</a:t>
            </a:r>
          </a:p>
        </p:txBody>
      </p:sp>
      <p:sp>
        <p:nvSpPr>
          <p:cNvPr id="3" name="Espace réservé du contenu 2"/>
          <p:cNvSpPr>
            <a:spLocks noGrp="1"/>
          </p:cNvSpPr>
          <p:nvPr>
            <p:ph idx="1"/>
          </p:nvPr>
        </p:nvSpPr>
        <p:spPr>
          <a:xfrm>
            <a:off x="764771" y="1772816"/>
            <a:ext cx="9763716" cy="3854900"/>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00FF00"/>
                </a:solidFill>
              </a:rPr>
              <a:t>de 13 à 24 places </a:t>
            </a:r>
            <a:r>
              <a:rPr lang="fr-FR" sz="2200" dirty="0"/>
              <a:t>maximum</a:t>
            </a:r>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a:solidFill>
                  <a:prstClr val="black"/>
                </a:solidFill>
              </a:rPr>
              <a:t>Quotités minimales de temps de travail dédiés aux fonctions de direction : </a:t>
            </a:r>
            <a:r>
              <a:rPr lang="fr-FR" sz="2200" b="1" dirty="0">
                <a:solidFill>
                  <a:srgbClr val="00FF00"/>
                </a:solidFill>
              </a:rPr>
              <a:t>0,5 ETP</a:t>
            </a:r>
          </a:p>
          <a:p>
            <a:pPr marL="0" indent="0" algn="just">
              <a:buNone/>
            </a:pPr>
            <a:endParaRPr lang="fr-FR" sz="22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00FF00"/>
                </a:solidFill>
              </a:rPr>
              <a:t>20 h annuelles</a:t>
            </a:r>
            <a:r>
              <a:rPr lang="fr-FR" sz="2200" dirty="0">
                <a:solidFill>
                  <a:srgbClr val="00FF00"/>
                </a:solidFill>
              </a:rPr>
              <a:t> </a:t>
            </a:r>
            <a:r>
              <a:rPr lang="fr-FR" sz="2200" dirty="0"/>
              <a:t>, dont </a:t>
            </a:r>
            <a:r>
              <a:rPr lang="fr-FR" sz="2200" b="1" dirty="0">
                <a:solidFill>
                  <a:srgbClr val="00FF00"/>
                </a:solidFill>
              </a:rPr>
              <a:t>4 h par trimestre</a:t>
            </a:r>
            <a:r>
              <a:rPr lang="fr-FR" sz="2200" dirty="0"/>
              <a:t>, d’intervention du référent « Santé et Accueil Inclusif »</a:t>
            </a:r>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a:t>Présence d’un EJE : </a:t>
            </a:r>
            <a:r>
              <a:rPr lang="fr-FR" sz="2200" b="1" dirty="0">
                <a:solidFill>
                  <a:srgbClr val="00FF00"/>
                </a:solidFill>
              </a:rPr>
              <a:t>0,5</a:t>
            </a:r>
            <a:r>
              <a:rPr lang="fr-FR" sz="2200" dirty="0">
                <a:solidFill>
                  <a:srgbClr val="00FF00"/>
                </a:solidFill>
              </a:rPr>
              <a:t> </a:t>
            </a:r>
            <a:r>
              <a:rPr lang="fr-FR" sz="2200" b="1" dirty="0">
                <a:solidFill>
                  <a:srgbClr val="00FF00"/>
                </a:solidFill>
              </a:rPr>
              <a:t>ETP</a:t>
            </a:r>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63</a:t>
            </a:fld>
            <a:endParaRPr lang="fr-FR" dirty="0"/>
          </a:p>
        </p:txBody>
      </p:sp>
    </p:spTree>
    <p:extLst>
      <p:ext uri="{BB962C8B-B14F-4D97-AF65-F5344CB8AC3E}">
        <p14:creationId xmlns:p14="http://schemas.microsoft.com/office/powerpoint/2010/main" xmlns="" val="310137718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07692" y="588147"/>
            <a:ext cx="9096895" cy="994122"/>
          </a:xfrm>
        </p:spPr>
        <p:txBody>
          <a:bodyPr>
            <a:normAutofit/>
          </a:bodyPr>
          <a:lstStyle/>
          <a:p>
            <a:pPr algn="ctr"/>
            <a:r>
              <a:rPr lang="fr-FR" sz="4000" dirty="0">
                <a:solidFill>
                  <a:srgbClr val="00FF00"/>
                </a:solidFill>
              </a:rPr>
              <a:t>Les crèches</a:t>
            </a:r>
          </a:p>
        </p:txBody>
      </p:sp>
      <p:sp>
        <p:nvSpPr>
          <p:cNvPr id="3" name="Espace réservé du contenu 2"/>
          <p:cNvSpPr>
            <a:spLocks noGrp="1"/>
          </p:cNvSpPr>
          <p:nvPr>
            <p:ph idx="1"/>
          </p:nvPr>
        </p:nvSpPr>
        <p:spPr>
          <a:xfrm>
            <a:off x="874025" y="2109741"/>
            <a:ext cx="9764230" cy="4521957"/>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00FF00"/>
                </a:solidFill>
              </a:rPr>
              <a:t>de 25 à 39 places </a:t>
            </a:r>
            <a:r>
              <a:rPr lang="fr-FR" sz="2200" dirty="0"/>
              <a:t>maximum</a:t>
            </a:r>
          </a:p>
          <a:p>
            <a:pPr algn="just">
              <a:buFont typeface="Wingdings" panose="05000000000000000000" pitchFamily="2" charset="2"/>
              <a:buChar char="Ø"/>
            </a:pPr>
            <a:endParaRPr lang="fr-FR" sz="1100" dirty="0"/>
          </a:p>
          <a:p>
            <a:pPr algn="just">
              <a:buFont typeface="Wingdings" panose="05000000000000000000" pitchFamily="2" charset="2"/>
              <a:buChar char="Ø"/>
            </a:pPr>
            <a:r>
              <a:rPr lang="fr-FR" sz="2200" dirty="0">
                <a:solidFill>
                  <a:prstClr val="black"/>
                </a:solidFill>
              </a:rPr>
              <a:t>Quotités minimales de temps de travail dédiés aux fonctions de direction : </a:t>
            </a:r>
            <a:r>
              <a:rPr lang="fr-FR" sz="2200" dirty="0"/>
              <a:t>: </a:t>
            </a:r>
            <a:r>
              <a:rPr lang="fr-FR" sz="2200" b="1" dirty="0">
                <a:solidFill>
                  <a:srgbClr val="00FF00"/>
                </a:solidFill>
              </a:rPr>
              <a:t>0,75 ETP</a:t>
            </a:r>
          </a:p>
          <a:p>
            <a:pPr marL="0" indent="0" algn="just">
              <a:buNone/>
            </a:pPr>
            <a:endParaRPr lang="fr-FR" sz="11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00FF00"/>
                </a:solidFill>
              </a:rPr>
              <a:t>30 h</a:t>
            </a:r>
            <a:r>
              <a:rPr lang="fr-FR" sz="2200" dirty="0">
                <a:solidFill>
                  <a:srgbClr val="00FF00"/>
                </a:solidFill>
              </a:rPr>
              <a:t> </a:t>
            </a:r>
            <a:r>
              <a:rPr lang="fr-FR" sz="2200" b="1" dirty="0">
                <a:solidFill>
                  <a:srgbClr val="00FF00"/>
                </a:solidFill>
              </a:rPr>
              <a:t>annuelles</a:t>
            </a:r>
            <a:r>
              <a:rPr lang="fr-FR" sz="2200" dirty="0">
                <a:solidFill>
                  <a:srgbClr val="00FF00"/>
                </a:solidFill>
              </a:rPr>
              <a:t> </a:t>
            </a:r>
            <a:r>
              <a:rPr lang="fr-FR" sz="2200" dirty="0"/>
              <a:t>, dont </a:t>
            </a:r>
            <a:r>
              <a:rPr lang="fr-FR" sz="2200" b="1" dirty="0">
                <a:solidFill>
                  <a:srgbClr val="00FF00"/>
                </a:solidFill>
              </a:rPr>
              <a:t>6 h par trimestre</a:t>
            </a:r>
            <a:r>
              <a:rPr lang="fr-FR" sz="2200" dirty="0"/>
              <a:t>, d’intervention du référent « Santé et Accueil Inclusif » </a:t>
            </a:r>
            <a:r>
              <a:rPr lang="fr-FR" sz="2200" b="1" dirty="0">
                <a:solidFill>
                  <a:srgbClr val="00FF00"/>
                </a:solidFill>
              </a:rPr>
              <a:t>et</a:t>
            </a:r>
            <a:r>
              <a:rPr lang="fr-FR" sz="2200" dirty="0">
                <a:solidFill>
                  <a:srgbClr val="00FF00"/>
                </a:solidFill>
              </a:rPr>
              <a:t> </a:t>
            </a:r>
            <a:r>
              <a:rPr lang="fr-FR" sz="2200" b="1" dirty="0">
                <a:solidFill>
                  <a:srgbClr val="00FF00"/>
                </a:solidFill>
              </a:rPr>
              <a:t>0,20 ETP</a:t>
            </a:r>
            <a:r>
              <a:rPr lang="fr-FR" sz="2200" dirty="0">
                <a:solidFill>
                  <a:srgbClr val="00FF00"/>
                </a:solidFill>
              </a:rPr>
              <a:t> </a:t>
            </a:r>
            <a:r>
              <a:rPr lang="fr-FR" sz="2200" dirty="0"/>
              <a:t>des professionnels suivants : </a:t>
            </a:r>
            <a:r>
              <a:rPr lang="fr-FR" sz="2200" b="1" dirty="0">
                <a:solidFill>
                  <a:srgbClr val="00FF00"/>
                </a:solidFill>
              </a:rPr>
              <a:t>Puéricultrice ou infirmier </a:t>
            </a:r>
            <a:r>
              <a:rPr lang="fr-FR" sz="2200" dirty="0"/>
              <a:t>(article R2324-40)</a:t>
            </a:r>
          </a:p>
          <a:p>
            <a:pPr marL="0" indent="0" algn="just">
              <a:buNone/>
            </a:pPr>
            <a:endParaRPr lang="fr-FR" sz="1100" dirty="0"/>
          </a:p>
          <a:p>
            <a:pPr algn="just">
              <a:buFont typeface="Wingdings" panose="05000000000000000000" pitchFamily="2" charset="2"/>
              <a:buChar char="Ø"/>
            </a:pPr>
            <a:r>
              <a:rPr lang="fr-FR" sz="2200" dirty="0"/>
              <a:t>Présence d’un EJE : </a:t>
            </a:r>
            <a:r>
              <a:rPr lang="fr-FR" sz="2200" b="1" dirty="0">
                <a:solidFill>
                  <a:srgbClr val="00FF00"/>
                </a:solidFill>
              </a:rPr>
              <a:t>0,75 ETP</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64</a:t>
            </a:fld>
            <a:endParaRPr lang="fr-FR" dirty="0"/>
          </a:p>
        </p:txBody>
      </p:sp>
    </p:spTree>
    <p:extLst>
      <p:ext uri="{BB962C8B-B14F-4D97-AF65-F5344CB8AC3E}">
        <p14:creationId xmlns:p14="http://schemas.microsoft.com/office/powerpoint/2010/main" xmlns="" val="41110142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0525" y="572161"/>
            <a:ext cx="9437716" cy="978132"/>
          </a:xfrm>
        </p:spPr>
        <p:txBody>
          <a:bodyPr>
            <a:normAutofit/>
          </a:bodyPr>
          <a:lstStyle/>
          <a:p>
            <a:pPr algn="ctr"/>
            <a:r>
              <a:rPr lang="fr-FR" sz="4000" dirty="0">
                <a:solidFill>
                  <a:srgbClr val="00FF00"/>
                </a:solidFill>
              </a:rPr>
              <a:t>Les grandes crèches</a:t>
            </a:r>
          </a:p>
        </p:txBody>
      </p:sp>
      <p:sp>
        <p:nvSpPr>
          <p:cNvPr id="3" name="Espace réservé du contenu 2"/>
          <p:cNvSpPr>
            <a:spLocks noGrp="1"/>
          </p:cNvSpPr>
          <p:nvPr>
            <p:ph idx="1"/>
          </p:nvPr>
        </p:nvSpPr>
        <p:spPr>
          <a:xfrm>
            <a:off x="773084" y="2177413"/>
            <a:ext cx="9712598" cy="4361499"/>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00FF00"/>
                </a:solidFill>
              </a:rPr>
              <a:t>de 40 à 59 places </a:t>
            </a:r>
            <a:r>
              <a:rPr lang="fr-FR" sz="2200" dirty="0"/>
              <a:t>maximum</a:t>
            </a:r>
          </a:p>
          <a:p>
            <a:pPr algn="just">
              <a:buFont typeface="Wingdings" panose="05000000000000000000" pitchFamily="2" charset="2"/>
              <a:buChar char="Ø"/>
            </a:pPr>
            <a:endParaRPr lang="fr-FR" sz="1100" dirty="0"/>
          </a:p>
          <a:p>
            <a:pPr algn="just">
              <a:buFont typeface="Wingdings" panose="05000000000000000000" pitchFamily="2" charset="2"/>
              <a:buChar char="Ø"/>
            </a:pPr>
            <a:r>
              <a:rPr lang="fr-FR" sz="2200" dirty="0">
                <a:solidFill>
                  <a:prstClr val="black"/>
                </a:solidFill>
              </a:rPr>
              <a:t>Quotités minimales de temps de travail dédiés aux fonctions de direction : </a:t>
            </a:r>
            <a:r>
              <a:rPr lang="fr-FR" sz="2200" dirty="0"/>
              <a:t> </a:t>
            </a:r>
            <a:r>
              <a:rPr lang="fr-FR" sz="2200" b="1" dirty="0">
                <a:solidFill>
                  <a:srgbClr val="00FF00"/>
                </a:solidFill>
              </a:rPr>
              <a:t>1 ETP</a:t>
            </a:r>
          </a:p>
          <a:p>
            <a:pPr marL="0" indent="0" algn="just">
              <a:buNone/>
            </a:pPr>
            <a:endParaRPr lang="fr-FR" sz="11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00FF00"/>
                </a:solidFill>
              </a:rPr>
              <a:t>40 h annuelles </a:t>
            </a:r>
            <a:r>
              <a:rPr lang="fr-FR" sz="2200" dirty="0"/>
              <a:t>, dont </a:t>
            </a:r>
            <a:r>
              <a:rPr lang="fr-FR" sz="2200" b="1" dirty="0">
                <a:solidFill>
                  <a:srgbClr val="00FF00"/>
                </a:solidFill>
              </a:rPr>
              <a:t>6 h par trimestre</a:t>
            </a:r>
            <a:r>
              <a:rPr lang="fr-FR" sz="2200" dirty="0"/>
              <a:t>, d’intervention du référent « Santé et Accueil Inclusif » </a:t>
            </a:r>
            <a:r>
              <a:rPr lang="fr-FR" sz="2200" b="1" u="sng" dirty="0">
                <a:solidFill>
                  <a:srgbClr val="00FF00"/>
                </a:solidFill>
              </a:rPr>
              <a:t>et</a:t>
            </a:r>
            <a:r>
              <a:rPr lang="fr-FR" sz="2200" dirty="0">
                <a:solidFill>
                  <a:srgbClr val="00FF00"/>
                </a:solidFill>
              </a:rPr>
              <a:t> </a:t>
            </a:r>
            <a:r>
              <a:rPr lang="fr-FR" sz="2200" b="1" dirty="0">
                <a:solidFill>
                  <a:srgbClr val="00FF00"/>
                </a:solidFill>
              </a:rPr>
              <a:t>0,30 ETP</a:t>
            </a:r>
            <a:r>
              <a:rPr lang="fr-FR" sz="2200" dirty="0"/>
              <a:t> des professionnels suivants : </a:t>
            </a:r>
            <a:r>
              <a:rPr lang="fr-FR" sz="2200" b="1" dirty="0">
                <a:solidFill>
                  <a:srgbClr val="00FF00"/>
                </a:solidFill>
              </a:rPr>
              <a:t>Puéricultrice ou infirmier </a:t>
            </a:r>
            <a:r>
              <a:rPr lang="fr-FR" sz="2200" dirty="0"/>
              <a:t>(article R2324-40)</a:t>
            </a:r>
            <a:endParaRPr lang="fr-FR" sz="2200" b="1" dirty="0"/>
          </a:p>
          <a:p>
            <a:pPr marL="0" indent="0" algn="just">
              <a:buNone/>
            </a:pPr>
            <a:endParaRPr lang="fr-FR" sz="1100" dirty="0"/>
          </a:p>
          <a:p>
            <a:pPr algn="just">
              <a:buFont typeface="Wingdings" panose="05000000000000000000" pitchFamily="2" charset="2"/>
              <a:buChar char="Ø"/>
            </a:pPr>
            <a:r>
              <a:rPr lang="fr-FR" sz="2200" dirty="0"/>
              <a:t>Présence d’un EJE </a:t>
            </a:r>
            <a:r>
              <a:rPr lang="fr-FR" sz="2200" dirty="0">
                <a:solidFill>
                  <a:srgbClr val="00FF00"/>
                </a:solidFill>
              </a:rPr>
              <a:t>: </a:t>
            </a:r>
            <a:r>
              <a:rPr lang="fr-FR" sz="2200" b="1" dirty="0">
                <a:solidFill>
                  <a:srgbClr val="00FF00"/>
                </a:solidFill>
              </a:rPr>
              <a:t>1 ETP</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65</a:t>
            </a:fld>
            <a:endParaRPr lang="fr-FR" dirty="0"/>
          </a:p>
        </p:txBody>
      </p:sp>
    </p:spTree>
    <p:extLst>
      <p:ext uri="{BB962C8B-B14F-4D97-AF65-F5344CB8AC3E}">
        <p14:creationId xmlns:p14="http://schemas.microsoft.com/office/powerpoint/2010/main" xmlns="" val="166751684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2463" y="322264"/>
            <a:ext cx="9260343" cy="706090"/>
          </a:xfrm>
        </p:spPr>
        <p:txBody>
          <a:bodyPr>
            <a:normAutofit/>
          </a:bodyPr>
          <a:lstStyle/>
          <a:p>
            <a:pPr algn="ctr"/>
            <a:r>
              <a:rPr lang="fr-FR" sz="4000" dirty="0">
                <a:solidFill>
                  <a:srgbClr val="00FF00"/>
                </a:solidFill>
              </a:rPr>
              <a:t>Les très grandes crèches</a:t>
            </a:r>
          </a:p>
        </p:txBody>
      </p:sp>
      <p:sp>
        <p:nvSpPr>
          <p:cNvPr id="3" name="Espace réservé du contenu 2"/>
          <p:cNvSpPr>
            <a:spLocks noGrp="1"/>
          </p:cNvSpPr>
          <p:nvPr>
            <p:ph idx="1"/>
          </p:nvPr>
        </p:nvSpPr>
        <p:spPr>
          <a:xfrm>
            <a:off x="839444" y="1393479"/>
            <a:ext cx="9626383" cy="4962871"/>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00FF00"/>
                </a:solidFill>
              </a:rPr>
              <a:t>≥ à 60 places </a:t>
            </a:r>
            <a:r>
              <a:rPr lang="fr-FR" sz="2200" dirty="0"/>
              <a:t>maximum</a:t>
            </a:r>
          </a:p>
          <a:p>
            <a:pPr marL="0" indent="0" algn="just">
              <a:buNone/>
            </a:pPr>
            <a:endParaRPr lang="fr-FR" sz="1100" dirty="0"/>
          </a:p>
          <a:p>
            <a:pPr algn="just">
              <a:buFont typeface="Wingdings" panose="05000000000000000000" pitchFamily="2" charset="2"/>
              <a:buChar char="Ø"/>
            </a:pPr>
            <a:r>
              <a:rPr lang="fr-FR" sz="2200" dirty="0">
                <a:solidFill>
                  <a:prstClr val="black"/>
                </a:solidFill>
              </a:rPr>
              <a:t>Quotités minimales de temps de travail dédiés aux fonctions de direction : </a:t>
            </a:r>
            <a:r>
              <a:rPr lang="fr-FR" sz="2200" b="1" dirty="0">
                <a:solidFill>
                  <a:srgbClr val="00FF00"/>
                </a:solidFill>
              </a:rPr>
              <a:t>1 ETP </a:t>
            </a:r>
            <a:r>
              <a:rPr lang="fr-FR" sz="2200" b="1" u="sng" dirty="0">
                <a:solidFill>
                  <a:srgbClr val="00FF00"/>
                </a:solidFill>
              </a:rPr>
              <a:t>et</a:t>
            </a:r>
            <a:r>
              <a:rPr lang="fr-FR" sz="2200" dirty="0">
                <a:solidFill>
                  <a:srgbClr val="00FF00"/>
                </a:solidFill>
              </a:rPr>
              <a:t> </a:t>
            </a:r>
            <a:r>
              <a:rPr lang="fr-FR" sz="2200" b="1" dirty="0">
                <a:solidFill>
                  <a:srgbClr val="00FF00"/>
                </a:solidFill>
              </a:rPr>
              <a:t>0,75 ETP pour la direction adjointe</a:t>
            </a:r>
          </a:p>
          <a:p>
            <a:pPr algn="just">
              <a:buFont typeface="Wingdings" panose="05000000000000000000" pitchFamily="2" charset="2"/>
              <a:buChar char="Ø"/>
            </a:pPr>
            <a:endParaRPr lang="fr-FR" sz="11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00FF00"/>
                </a:solidFill>
              </a:rPr>
              <a:t>50 h annuelles</a:t>
            </a:r>
            <a:r>
              <a:rPr lang="fr-FR" sz="2200" dirty="0">
                <a:solidFill>
                  <a:srgbClr val="00FF00"/>
                </a:solidFill>
              </a:rPr>
              <a:t> </a:t>
            </a:r>
            <a:r>
              <a:rPr lang="fr-FR" sz="2200" dirty="0"/>
              <a:t>, dont </a:t>
            </a:r>
            <a:r>
              <a:rPr lang="fr-FR" sz="2200" b="1" dirty="0">
                <a:solidFill>
                  <a:srgbClr val="00FF00"/>
                </a:solidFill>
              </a:rPr>
              <a:t>10 h par trimestre </a:t>
            </a:r>
            <a:r>
              <a:rPr lang="fr-FR" sz="2200" u="sng" dirty="0"/>
              <a:t>complétées</a:t>
            </a:r>
            <a:r>
              <a:rPr lang="fr-FR" sz="2200" dirty="0"/>
              <a:t> par </a:t>
            </a:r>
            <a:r>
              <a:rPr lang="fr-FR" sz="2200" b="1" dirty="0">
                <a:solidFill>
                  <a:srgbClr val="00FF00"/>
                </a:solidFill>
              </a:rPr>
              <a:t>10 h annuelles par tranche supplémentaire de 20 enfants</a:t>
            </a:r>
            <a:r>
              <a:rPr lang="fr-FR" sz="2200" dirty="0"/>
              <a:t>, d’intervention du référent « Santé et Accueil Inclusif » </a:t>
            </a:r>
            <a:r>
              <a:rPr lang="fr-FR" sz="2200" b="1" u="sng" dirty="0">
                <a:solidFill>
                  <a:srgbClr val="00FF00"/>
                </a:solidFill>
              </a:rPr>
              <a:t>et</a:t>
            </a:r>
            <a:r>
              <a:rPr lang="fr-FR" sz="2200" dirty="0">
                <a:solidFill>
                  <a:srgbClr val="00FF00"/>
                </a:solidFill>
              </a:rPr>
              <a:t> </a:t>
            </a:r>
            <a:r>
              <a:rPr lang="fr-FR" sz="2200" b="1" dirty="0">
                <a:solidFill>
                  <a:srgbClr val="00FF00"/>
                </a:solidFill>
              </a:rPr>
              <a:t>0,40 ETP</a:t>
            </a:r>
            <a:r>
              <a:rPr lang="fr-FR" sz="2200" dirty="0"/>
              <a:t>, </a:t>
            </a:r>
            <a:r>
              <a:rPr lang="fr-FR" sz="2200" u="sng" dirty="0"/>
              <a:t>complété</a:t>
            </a:r>
            <a:r>
              <a:rPr lang="fr-FR" sz="2200" dirty="0"/>
              <a:t> de </a:t>
            </a:r>
            <a:r>
              <a:rPr lang="fr-FR" sz="2200" b="1" dirty="0">
                <a:solidFill>
                  <a:srgbClr val="00FF00"/>
                </a:solidFill>
              </a:rPr>
              <a:t>0,10 ETP par tranche complète supplémentaire de 20 places</a:t>
            </a:r>
            <a:r>
              <a:rPr lang="fr-FR" sz="2200" b="1" dirty="0"/>
              <a:t> </a:t>
            </a:r>
            <a:r>
              <a:rPr lang="fr-FR" sz="2200" dirty="0"/>
              <a:t>des professionnels suivants : </a:t>
            </a:r>
            <a:r>
              <a:rPr lang="fr-FR" sz="2200" b="1" dirty="0">
                <a:solidFill>
                  <a:srgbClr val="00FF00"/>
                </a:solidFill>
              </a:rPr>
              <a:t>Puéricultrice ou infirmier</a:t>
            </a:r>
            <a:r>
              <a:rPr lang="fr-FR" sz="2000" b="1" dirty="0"/>
              <a:t> </a:t>
            </a:r>
            <a:r>
              <a:rPr lang="fr-FR" sz="1600" dirty="0"/>
              <a:t>(article R2324-40)</a:t>
            </a:r>
            <a:endParaRPr lang="fr-FR" sz="2000" b="1" dirty="0"/>
          </a:p>
          <a:p>
            <a:pPr algn="just">
              <a:buFont typeface="Wingdings" panose="05000000000000000000" pitchFamily="2" charset="2"/>
              <a:buChar char="Ø"/>
            </a:pPr>
            <a:endParaRPr lang="fr-FR" sz="1100" dirty="0"/>
          </a:p>
          <a:p>
            <a:pPr algn="just">
              <a:buFont typeface="Wingdings" panose="05000000000000000000" pitchFamily="2" charset="2"/>
              <a:buChar char="Ø"/>
            </a:pPr>
            <a:r>
              <a:rPr lang="fr-FR" sz="2200" dirty="0"/>
              <a:t>Présence d’un EJE : </a:t>
            </a:r>
            <a:r>
              <a:rPr lang="fr-FR" sz="2200" b="1" dirty="0">
                <a:solidFill>
                  <a:srgbClr val="00FF00"/>
                </a:solidFill>
              </a:rPr>
              <a:t>1 ETP</a:t>
            </a:r>
            <a:r>
              <a:rPr lang="fr-FR" sz="2200" dirty="0">
                <a:solidFill>
                  <a:srgbClr val="00FF00"/>
                </a:solidFill>
              </a:rPr>
              <a:t>, </a:t>
            </a:r>
            <a:r>
              <a:rPr lang="fr-FR" sz="2200" u="sng" dirty="0"/>
              <a:t>complété</a:t>
            </a:r>
            <a:r>
              <a:rPr lang="fr-FR" sz="2200" dirty="0"/>
              <a:t> de </a:t>
            </a:r>
            <a:r>
              <a:rPr lang="fr-FR" sz="2200" b="1" dirty="0">
                <a:solidFill>
                  <a:srgbClr val="00FF00"/>
                </a:solidFill>
              </a:rPr>
              <a:t>0,5 ETP supplémentaire par tranche complète de 20 places supplémentaires à partir de 60 places</a:t>
            </a:r>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66</a:t>
            </a:fld>
            <a:endParaRPr lang="fr-FR" dirty="0"/>
          </a:p>
        </p:txBody>
      </p:sp>
    </p:spTree>
    <p:extLst>
      <p:ext uri="{BB962C8B-B14F-4D97-AF65-F5344CB8AC3E}">
        <p14:creationId xmlns:p14="http://schemas.microsoft.com/office/powerpoint/2010/main" xmlns="" val="31048002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334" y="496707"/>
            <a:ext cx="9479280" cy="1143000"/>
          </a:xfrm>
        </p:spPr>
        <p:txBody>
          <a:bodyPr>
            <a:normAutofit/>
          </a:bodyPr>
          <a:lstStyle/>
          <a:p>
            <a:pPr algn="ctr"/>
            <a:r>
              <a:rPr lang="fr-FR" dirty="0" smtClean="0">
                <a:solidFill>
                  <a:srgbClr val="00FF00"/>
                </a:solidFill>
              </a:rPr>
              <a:t>Encadrement auprès des enfants</a:t>
            </a:r>
            <a:r>
              <a:rPr lang="fr-FR" dirty="0" smtClean="0"/>
              <a:t/>
            </a:r>
            <a:br>
              <a:rPr lang="fr-FR" dirty="0" smtClean="0"/>
            </a:br>
            <a:r>
              <a:rPr lang="fr-FR" sz="2200" dirty="0"/>
              <a:t>(article R2324-46-4)</a:t>
            </a:r>
          </a:p>
        </p:txBody>
      </p:sp>
      <p:sp>
        <p:nvSpPr>
          <p:cNvPr id="3" name="Espace réservé du contenu 2"/>
          <p:cNvSpPr>
            <a:spLocks noGrp="1"/>
          </p:cNvSpPr>
          <p:nvPr>
            <p:ph idx="1"/>
          </p:nvPr>
        </p:nvSpPr>
        <p:spPr>
          <a:xfrm>
            <a:off x="806334" y="1972491"/>
            <a:ext cx="9282581" cy="3631475"/>
          </a:xfrm>
        </p:spPr>
        <p:txBody>
          <a:bodyPr>
            <a:normAutofit fontScale="92500" lnSpcReduction="10000"/>
          </a:bodyPr>
          <a:lstStyle/>
          <a:p>
            <a:pPr>
              <a:buFont typeface="Wingdings" panose="05000000000000000000" pitchFamily="2" charset="2"/>
              <a:buChar char="Ø"/>
            </a:pPr>
            <a:r>
              <a:rPr lang="fr-FR" sz="2400" dirty="0"/>
              <a:t>Les crèches collectives et haltes garderies respectent </a:t>
            </a:r>
            <a:r>
              <a:rPr lang="fr-FR" sz="2400" dirty="0" smtClean="0"/>
              <a:t>:</a:t>
            </a:r>
          </a:p>
          <a:p>
            <a:pPr marL="0" indent="0">
              <a:buNone/>
            </a:pPr>
            <a:endParaRPr lang="fr-FR" sz="600" dirty="0"/>
          </a:p>
          <a:p>
            <a:pPr lvl="1">
              <a:buFont typeface="Wingdings" panose="05000000000000000000" pitchFamily="2" charset="2"/>
              <a:buChar char="§"/>
            </a:pPr>
            <a:r>
              <a:rPr lang="fr-FR" dirty="0"/>
              <a:t>le ratio 40 % - 60 </a:t>
            </a:r>
            <a:r>
              <a:rPr lang="fr-FR" dirty="0" smtClean="0"/>
              <a:t>%</a:t>
            </a:r>
          </a:p>
          <a:p>
            <a:pPr marL="457200" lvl="1" indent="0">
              <a:buNone/>
            </a:pPr>
            <a:endParaRPr lang="fr-FR" sz="600" dirty="0"/>
          </a:p>
          <a:p>
            <a:pPr lvl="1">
              <a:buFont typeface="Wingdings" panose="05000000000000000000" pitchFamily="2" charset="2"/>
              <a:buChar char="§"/>
            </a:pPr>
            <a:r>
              <a:rPr lang="fr-FR" dirty="0"/>
              <a:t>2 professionnels pour 1 enfant sauf pour les </a:t>
            </a:r>
            <a:r>
              <a:rPr lang="fr-FR" dirty="0" smtClean="0"/>
              <a:t>micro-crèches</a:t>
            </a:r>
          </a:p>
          <a:p>
            <a:pPr marL="457200" lvl="1" indent="0">
              <a:buNone/>
            </a:pPr>
            <a:endParaRPr lang="fr-FR" sz="600" dirty="0"/>
          </a:p>
          <a:p>
            <a:pPr lvl="1">
              <a:buFont typeface="Wingdings" panose="05000000000000000000" pitchFamily="2" charset="2"/>
              <a:buChar char="§"/>
            </a:pPr>
            <a:r>
              <a:rPr lang="fr-FR" dirty="0"/>
              <a:t>Le taux d’encadrement lors des sorties </a:t>
            </a:r>
            <a:endParaRPr lang="fr-FR" dirty="0" smtClean="0"/>
          </a:p>
          <a:p>
            <a:pPr marL="457200" lvl="1" indent="0">
              <a:buNone/>
            </a:pPr>
            <a:endParaRPr lang="fr-FR" sz="600" dirty="0"/>
          </a:p>
          <a:p>
            <a:pPr lvl="1">
              <a:buFont typeface="Wingdings" panose="05000000000000000000" pitchFamily="2" charset="2"/>
              <a:buChar char="§"/>
            </a:pPr>
            <a:r>
              <a:rPr lang="fr-FR" b="1" dirty="0">
                <a:solidFill>
                  <a:srgbClr val="00FF00"/>
                </a:solidFill>
                <a:ea typeface="Times New Roman" panose="02020603050405020304" pitchFamily="18" charset="0"/>
                <a:cs typeface="Times New Roman" panose="02020603050405020304" pitchFamily="18" charset="0"/>
              </a:rPr>
              <a:t>Soit 1 professionnel pour 5 enfants qui ne marchent pas et 1 professionnel pour 8 enfants qui marchent ; </a:t>
            </a:r>
            <a:r>
              <a:rPr lang="fr-FR" b="1" dirty="0" smtClean="0">
                <a:solidFill>
                  <a:srgbClr val="00FF00"/>
                </a:solidFill>
                <a:ea typeface="Times New Roman" panose="02020603050405020304" pitchFamily="18" charset="0"/>
                <a:cs typeface="Times New Roman" panose="02020603050405020304" pitchFamily="18" charset="0"/>
              </a:rPr>
              <a:t>*</a:t>
            </a:r>
          </a:p>
          <a:p>
            <a:pPr marL="457200" lvl="1" indent="0">
              <a:buNone/>
            </a:pPr>
            <a:endParaRPr lang="fr-FR" sz="600" b="1" dirty="0">
              <a:solidFill>
                <a:srgbClr val="00FF00"/>
              </a:solidFill>
              <a:ea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fr-FR" b="1" dirty="0">
                <a:solidFill>
                  <a:srgbClr val="00FF00"/>
                </a:solidFill>
                <a:ea typeface="Times New Roman" panose="02020603050405020304" pitchFamily="18" charset="0"/>
                <a:cs typeface="Times New Roman" panose="02020603050405020304" pitchFamily="18" charset="0"/>
              </a:rPr>
              <a:t>Soit 1 professionnel pour 6 enfants.*</a:t>
            </a:r>
            <a:r>
              <a:rPr lang="fr-FR" sz="2200" b="1" dirty="0"/>
              <a:t/>
            </a:r>
            <a:br>
              <a:rPr lang="fr-FR" sz="2200" b="1" dirty="0"/>
            </a:br>
            <a:endParaRPr lang="fr-FR" sz="2200" b="1" dirty="0"/>
          </a:p>
          <a:p>
            <a:pPr marL="457200" lvl="1" indent="0">
              <a:buNone/>
            </a:pPr>
            <a:r>
              <a:rPr lang="fr-FR" sz="2200" dirty="0">
                <a:ea typeface="Times New Roman" panose="02020603050405020304" pitchFamily="18" charset="0"/>
                <a:cs typeface="Times New Roman" panose="02020603050405020304" pitchFamily="18" charset="0"/>
              </a:rPr>
              <a:t>Le choix* doit être précisé dans le règlement de fonctionnement.</a:t>
            </a:r>
          </a:p>
          <a:p>
            <a:pPr lvl="1">
              <a:buFont typeface="Wingdings" panose="05000000000000000000" pitchFamily="2" charset="2"/>
              <a:buChar char="§"/>
            </a:pP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67</a:t>
            </a:fld>
            <a:endParaRPr lang="fr-FR" dirty="0"/>
          </a:p>
        </p:txBody>
      </p:sp>
    </p:spTree>
    <p:extLst>
      <p:ext uri="{BB962C8B-B14F-4D97-AF65-F5344CB8AC3E}">
        <p14:creationId xmlns:p14="http://schemas.microsoft.com/office/powerpoint/2010/main" xmlns="" val="26766904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39616" y="1268760"/>
            <a:ext cx="7848872" cy="3816424"/>
          </a:xfrm>
        </p:spPr>
        <p:txBody>
          <a:bodyPr>
            <a:normAutofit/>
          </a:bodyPr>
          <a:lstStyle/>
          <a:p>
            <a:pPr marL="0" indent="0" algn="ctr">
              <a:buNone/>
            </a:pPr>
            <a:endParaRPr lang="fr-FR" sz="4400" dirty="0"/>
          </a:p>
          <a:p>
            <a:pPr marL="0" indent="0" algn="ctr">
              <a:buNone/>
            </a:pPr>
            <a:endParaRPr lang="fr-FR" sz="4400" dirty="0"/>
          </a:p>
          <a:p>
            <a:pPr marL="0" indent="0" algn="ctr">
              <a:buNone/>
            </a:pPr>
            <a:r>
              <a:rPr lang="fr-FR" b="1" dirty="0">
                <a:solidFill>
                  <a:srgbClr val="FF3399"/>
                </a:solidFill>
              </a:rPr>
              <a:t>LES JARDINS D’ENFANTS</a:t>
            </a:r>
          </a:p>
          <a:p>
            <a:pPr marL="0" indent="0" algn="ctr">
              <a:buNone/>
            </a:pPr>
            <a:r>
              <a:rPr lang="fr-FR" sz="2000" dirty="0"/>
              <a:t>(articles R2324-47 à R2324-47-6)</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68</a:t>
            </a:fld>
            <a:endParaRPr lang="fr-FR" dirty="0"/>
          </a:p>
        </p:txBody>
      </p:sp>
    </p:spTree>
    <p:extLst>
      <p:ext uri="{BB962C8B-B14F-4D97-AF65-F5344CB8AC3E}">
        <p14:creationId xmlns:p14="http://schemas.microsoft.com/office/powerpoint/2010/main" xmlns="" val="354509581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2836" y="537278"/>
            <a:ext cx="9337964" cy="1143000"/>
          </a:xfrm>
        </p:spPr>
        <p:txBody>
          <a:bodyPr>
            <a:normAutofit/>
          </a:bodyPr>
          <a:lstStyle/>
          <a:p>
            <a:pPr algn="ctr"/>
            <a:r>
              <a:rPr lang="fr-FR" sz="4000" dirty="0">
                <a:solidFill>
                  <a:srgbClr val="FF3399"/>
                </a:solidFill>
              </a:rPr>
              <a:t>Les petits jardins d’enfants</a:t>
            </a:r>
          </a:p>
        </p:txBody>
      </p:sp>
      <p:sp>
        <p:nvSpPr>
          <p:cNvPr id="3" name="Espace réservé du contenu 2"/>
          <p:cNvSpPr>
            <a:spLocks noGrp="1"/>
          </p:cNvSpPr>
          <p:nvPr>
            <p:ph idx="1"/>
          </p:nvPr>
        </p:nvSpPr>
        <p:spPr>
          <a:xfrm>
            <a:off x="872836" y="2164988"/>
            <a:ext cx="9655651" cy="3569608"/>
          </a:xfrm>
        </p:spPr>
        <p:txBody>
          <a:bodyPr>
            <a:noAutofit/>
          </a:bodyPr>
          <a:lstStyle/>
          <a:p>
            <a:pPr algn="just">
              <a:buFont typeface="Wingdings" panose="05000000000000000000" pitchFamily="2" charset="2"/>
              <a:buChar char="Ø"/>
            </a:pPr>
            <a:r>
              <a:rPr lang="fr-FR" sz="2200" dirty="0" smtClean="0"/>
              <a:t> Capacité </a:t>
            </a:r>
            <a:r>
              <a:rPr lang="fr-FR" sz="2200" dirty="0"/>
              <a:t>d’accueil : </a:t>
            </a:r>
            <a:r>
              <a:rPr lang="fr-FR" sz="2200" b="1" dirty="0">
                <a:solidFill>
                  <a:srgbClr val="FF3399"/>
                </a:solidFill>
              </a:rPr>
              <a:t>24 places</a:t>
            </a:r>
            <a:r>
              <a:rPr lang="fr-FR" sz="2200" dirty="0">
                <a:solidFill>
                  <a:srgbClr val="FF3399"/>
                </a:solidFill>
              </a:rPr>
              <a:t> </a:t>
            </a:r>
            <a:r>
              <a:rPr lang="fr-FR" sz="2200" dirty="0"/>
              <a:t>maximum</a:t>
            </a:r>
          </a:p>
          <a:p>
            <a:pPr marL="0" indent="0" algn="just">
              <a:buNone/>
            </a:pPr>
            <a:endParaRPr lang="fr-FR" sz="1400" dirty="0"/>
          </a:p>
          <a:p>
            <a:pPr algn="just">
              <a:buFont typeface="Wingdings" panose="05000000000000000000" pitchFamily="2" charset="2"/>
              <a:buChar char="Ø"/>
            </a:pPr>
            <a:r>
              <a:rPr lang="fr-FR" sz="2200" dirty="0" smtClean="0"/>
              <a:t> Quotités </a:t>
            </a:r>
            <a:r>
              <a:rPr lang="fr-FR" sz="2200" dirty="0"/>
              <a:t>minimales de temps de travail dédiés aux fonctions de direction : </a:t>
            </a:r>
            <a:r>
              <a:rPr lang="fr-FR" sz="2200" b="1" dirty="0">
                <a:solidFill>
                  <a:srgbClr val="FF3399"/>
                </a:solidFill>
              </a:rPr>
              <a:t>0,5 ETP</a:t>
            </a:r>
          </a:p>
          <a:p>
            <a:pPr marL="0" indent="0" algn="just">
              <a:buNone/>
            </a:pPr>
            <a:endParaRPr lang="fr-FR" sz="1400" dirty="0"/>
          </a:p>
          <a:p>
            <a:pPr algn="just">
              <a:buFont typeface="Wingdings" panose="05000000000000000000" pitchFamily="2" charset="2"/>
              <a:buChar char="Ø"/>
            </a:pPr>
            <a:r>
              <a:rPr lang="fr-FR" sz="2200" dirty="0" smtClean="0"/>
              <a:t> Temps </a:t>
            </a:r>
            <a:r>
              <a:rPr lang="fr-FR" sz="2200" dirty="0"/>
              <a:t>consacré à l’accompagnement en santé du jeune enfant : </a:t>
            </a:r>
            <a:r>
              <a:rPr lang="fr-FR" sz="2200" b="1" dirty="0">
                <a:solidFill>
                  <a:srgbClr val="FF3399"/>
                </a:solidFill>
              </a:rPr>
              <a:t>10 h annuelles</a:t>
            </a:r>
            <a:r>
              <a:rPr lang="fr-FR" sz="2200" dirty="0">
                <a:solidFill>
                  <a:srgbClr val="FF3399"/>
                </a:solidFill>
              </a:rPr>
              <a:t> </a:t>
            </a:r>
            <a:r>
              <a:rPr lang="fr-FR" sz="2200" dirty="0"/>
              <a:t>, dont </a:t>
            </a:r>
            <a:r>
              <a:rPr lang="fr-FR" sz="2200" b="1" dirty="0">
                <a:solidFill>
                  <a:srgbClr val="FF3399"/>
                </a:solidFill>
              </a:rPr>
              <a:t>2 h par trimestre</a:t>
            </a:r>
            <a:r>
              <a:rPr lang="fr-FR" sz="2200" dirty="0"/>
              <a:t>, d’intervention du référent « Santé et Accueil Inclusif »</a:t>
            </a:r>
          </a:p>
          <a:p>
            <a:pPr marL="0" indent="0" algn="just">
              <a:buNone/>
            </a:pPr>
            <a:endParaRPr lang="fr-FR" sz="1400" dirty="0"/>
          </a:p>
          <a:p>
            <a:pPr algn="just">
              <a:buFont typeface="Wingdings" panose="05000000000000000000" pitchFamily="2" charset="2"/>
              <a:buChar char="Ø"/>
            </a:pPr>
            <a:r>
              <a:rPr lang="fr-FR" sz="2200" dirty="0" smtClean="0"/>
              <a:t> Présence </a:t>
            </a:r>
            <a:r>
              <a:rPr lang="fr-FR" sz="2200" dirty="0"/>
              <a:t>d’un EJE : pas obligatoire</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69</a:t>
            </a:fld>
            <a:endParaRPr lang="fr-FR" dirty="0"/>
          </a:p>
        </p:txBody>
      </p:sp>
    </p:spTree>
    <p:extLst>
      <p:ext uri="{BB962C8B-B14F-4D97-AF65-F5344CB8AC3E}">
        <p14:creationId xmlns:p14="http://schemas.microsoft.com/office/powerpoint/2010/main" xmlns="" val="3618641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2712" y="1554480"/>
            <a:ext cx="9227092" cy="4322618"/>
          </a:xfrm>
        </p:spPr>
        <p:txBody>
          <a:bodyPr>
            <a:normAutofit/>
          </a:bodyPr>
          <a:lstStyle/>
          <a:p>
            <a:pPr lvl="0" algn="just">
              <a:buFont typeface="Wingdings" panose="05000000000000000000" pitchFamily="2" charset="2"/>
              <a:buChar char="Ø"/>
            </a:pPr>
            <a:r>
              <a:rPr lang="fr-FR" sz="2400" dirty="0" smtClean="0">
                <a:solidFill>
                  <a:srgbClr val="FF0000"/>
                </a:solidFill>
              </a:rPr>
              <a:t> </a:t>
            </a:r>
            <a:r>
              <a:rPr lang="fr-FR" sz="2400" dirty="0">
                <a:solidFill>
                  <a:srgbClr val="FF0000"/>
                </a:solidFill>
              </a:rPr>
              <a:t>8. </a:t>
            </a:r>
            <a:r>
              <a:rPr lang="fr-FR" sz="2400" dirty="0">
                <a:solidFill>
                  <a:prstClr val="black"/>
                </a:solidFill>
              </a:rPr>
              <a:t>J’ai besoin d’évoluer dans un environnement beau, sain et propice à mon </a:t>
            </a:r>
            <a:r>
              <a:rPr lang="fr-FR" sz="2400" dirty="0" smtClean="0">
                <a:solidFill>
                  <a:prstClr val="black"/>
                </a:solidFill>
              </a:rPr>
              <a:t>éveil </a:t>
            </a:r>
            <a:endParaRPr lang="fr-FR" sz="2400" dirty="0">
              <a:solidFill>
                <a:prstClr val="black"/>
              </a:solidFill>
            </a:endParaRPr>
          </a:p>
          <a:p>
            <a:pPr marL="0" indent="0" algn="just">
              <a:buNone/>
            </a:pPr>
            <a:endParaRPr lang="fr-FR" sz="2200" dirty="0" smtClean="0"/>
          </a:p>
          <a:p>
            <a:pPr lvl="0" algn="just">
              <a:buFont typeface="Wingdings" panose="05000000000000000000" pitchFamily="2" charset="2"/>
              <a:buChar char="Ø"/>
            </a:pPr>
            <a:r>
              <a:rPr lang="fr-FR" sz="2200" dirty="0" smtClean="0">
                <a:solidFill>
                  <a:srgbClr val="FF0000"/>
                </a:solidFill>
              </a:rPr>
              <a:t>9</a:t>
            </a:r>
            <a:r>
              <a:rPr lang="fr-FR" sz="2200" dirty="0">
                <a:solidFill>
                  <a:srgbClr val="FF0000"/>
                </a:solidFill>
              </a:rPr>
              <a:t>. </a:t>
            </a:r>
            <a:r>
              <a:rPr lang="fr-FR" sz="2200" dirty="0"/>
              <a:t>Pour que je sois bien traité, il est nécessaire que les adultes qui m’entourent soient bien traités. Travailler auprès des tout-petits nécessite des temps pour réfléchir, se documenter et échanger entre collègues comme avec d’autres </a:t>
            </a:r>
            <a:r>
              <a:rPr lang="fr-FR" sz="2200" dirty="0" smtClean="0"/>
              <a:t>intervenants </a:t>
            </a:r>
            <a:endParaRPr lang="fr-FR" sz="2200" dirty="0"/>
          </a:p>
          <a:p>
            <a:pPr marL="0" indent="0" algn="just">
              <a:buNone/>
            </a:pPr>
            <a:endParaRPr lang="fr-FR" sz="2200" dirty="0"/>
          </a:p>
          <a:p>
            <a:pPr lvl="0" algn="just">
              <a:buFont typeface="Wingdings" panose="05000000000000000000" pitchFamily="2" charset="2"/>
              <a:buChar char="Ø"/>
            </a:pPr>
            <a:r>
              <a:rPr lang="fr-FR" sz="2200" dirty="0">
                <a:solidFill>
                  <a:srgbClr val="FF0000"/>
                </a:solidFill>
              </a:rPr>
              <a:t>10. </a:t>
            </a:r>
            <a:r>
              <a:rPr lang="fr-FR" sz="2200" dirty="0"/>
              <a:t>J’ai besoin que les personnes qui prennent soin de moi soient bien formées et s’intéressent aux spécificités de mon très jeune âge et de ma situation d’enfant qui leur est confié par mon ou mes </a:t>
            </a:r>
            <a:r>
              <a:rPr lang="fr-FR" sz="2200" dirty="0" smtClean="0"/>
              <a:t>parents</a:t>
            </a:r>
            <a:endParaRPr lang="fr-FR" sz="2200" dirty="0"/>
          </a:p>
          <a:p>
            <a:pPr>
              <a:buFont typeface="Wingdings" panose="05000000000000000000" pitchFamily="2" charset="2"/>
              <a:buChar char="Ø"/>
            </a:pPr>
            <a:endParaRPr lang="fr-FR" sz="2200" dirty="0"/>
          </a:p>
          <a:p>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a:t>
            </a:fld>
            <a:endParaRPr lang="fr-FR" dirty="0"/>
          </a:p>
        </p:txBody>
      </p:sp>
    </p:spTree>
    <p:extLst>
      <p:ext uri="{BB962C8B-B14F-4D97-AF65-F5344CB8AC3E}">
        <p14:creationId xmlns:p14="http://schemas.microsoft.com/office/powerpoint/2010/main" xmlns="" val="7022049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2836" y="573070"/>
            <a:ext cx="9337964" cy="1143000"/>
          </a:xfrm>
        </p:spPr>
        <p:txBody>
          <a:bodyPr>
            <a:normAutofit/>
          </a:bodyPr>
          <a:lstStyle/>
          <a:p>
            <a:pPr algn="ctr"/>
            <a:r>
              <a:rPr lang="fr-FR" sz="4000" dirty="0">
                <a:solidFill>
                  <a:srgbClr val="FF3399"/>
                </a:solidFill>
              </a:rPr>
              <a:t>Les jardins d’enfants</a:t>
            </a:r>
          </a:p>
        </p:txBody>
      </p:sp>
      <p:sp>
        <p:nvSpPr>
          <p:cNvPr id="3" name="Espace réservé du contenu 2"/>
          <p:cNvSpPr>
            <a:spLocks noGrp="1"/>
          </p:cNvSpPr>
          <p:nvPr>
            <p:ph idx="1"/>
          </p:nvPr>
        </p:nvSpPr>
        <p:spPr>
          <a:xfrm>
            <a:off x="872836" y="2247829"/>
            <a:ext cx="9655651" cy="3225508"/>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FF3399"/>
                </a:solidFill>
              </a:rPr>
              <a:t>de 25 à 59 places</a:t>
            </a:r>
            <a:r>
              <a:rPr lang="fr-FR" sz="2200" dirty="0">
                <a:solidFill>
                  <a:srgbClr val="FF3399"/>
                </a:solidFill>
              </a:rPr>
              <a:t> </a:t>
            </a:r>
            <a:r>
              <a:rPr lang="fr-FR" sz="2200" dirty="0"/>
              <a:t>maximum</a:t>
            </a:r>
          </a:p>
          <a:p>
            <a:pPr marL="0" indent="0" algn="just">
              <a:buNone/>
            </a:pPr>
            <a:endParaRPr lang="fr-FR" sz="1400" dirty="0"/>
          </a:p>
          <a:p>
            <a:pPr algn="just">
              <a:buFont typeface="Wingdings" panose="05000000000000000000" pitchFamily="2" charset="2"/>
              <a:buChar char="Ø"/>
            </a:pPr>
            <a:r>
              <a:rPr lang="fr-FR" sz="2200" dirty="0"/>
              <a:t>Quotités minimales de temps de travail dédiés aux fonctions de direction : </a:t>
            </a:r>
            <a:r>
              <a:rPr lang="fr-FR" sz="2200" b="1" dirty="0">
                <a:solidFill>
                  <a:srgbClr val="FF3399"/>
                </a:solidFill>
              </a:rPr>
              <a:t>1 ETP</a:t>
            </a:r>
          </a:p>
          <a:p>
            <a:pPr marL="0" indent="0" algn="just">
              <a:buNone/>
            </a:pPr>
            <a:endParaRPr lang="fr-FR" sz="14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FF3399"/>
                </a:solidFill>
              </a:rPr>
              <a:t>20 h annuelles</a:t>
            </a:r>
            <a:r>
              <a:rPr lang="fr-FR" sz="2200" dirty="0">
                <a:solidFill>
                  <a:srgbClr val="FF3399"/>
                </a:solidFill>
              </a:rPr>
              <a:t> </a:t>
            </a:r>
            <a:r>
              <a:rPr lang="fr-FR" sz="2200" dirty="0"/>
              <a:t>, dont </a:t>
            </a:r>
            <a:r>
              <a:rPr lang="fr-FR" sz="2200" b="1" dirty="0">
                <a:solidFill>
                  <a:srgbClr val="FF3399"/>
                </a:solidFill>
              </a:rPr>
              <a:t>4 h par trimestre</a:t>
            </a:r>
            <a:r>
              <a:rPr lang="fr-FR" sz="2200" dirty="0"/>
              <a:t>, d’intervention du référent « Santé et Accueil Inclusif »</a:t>
            </a:r>
          </a:p>
          <a:p>
            <a:pPr marL="0" indent="0" algn="just">
              <a:buNone/>
            </a:pPr>
            <a:endParaRPr lang="fr-FR" sz="1800" dirty="0"/>
          </a:p>
          <a:p>
            <a:pPr algn="just">
              <a:buFont typeface="Wingdings" panose="05000000000000000000" pitchFamily="2" charset="2"/>
              <a:buChar char="Ø"/>
            </a:pPr>
            <a:r>
              <a:rPr lang="fr-FR" sz="2200" dirty="0"/>
              <a:t>Présence d’un EJE : </a:t>
            </a:r>
            <a:r>
              <a:rPr lang="fr-FR" sz="2200" b="1" dirty="0">
                <a:solidFill>
                  <a:srgbClr val="FF3399"/>
                </a:solidFill>
              </a:rPr>
              <a:t>0,5 ETP</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70</a:t>
            </a:fld>
            <a:endParaRPr lang="fr-FR" dirty="0"/>
          </a:p>
        </p:txBody>
      </p:sp>
    </p:spTree>
    <p:extLst>
      <p:ext uri="{BB962C8B-B14F-4D97-AF65-F5344CB8AC3E}">
        <p14:creationId xmlns:p14="http://schemas.microsoft.com/office/powerpoint/2010/main" xmlns="" val="42007627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6865" y="444455"/>
            <a:ext cx="9412778" cy="1143000"/>
          </a:xfrm>
        </p:spPr>
        <p:txBody>
          <a:bodyPr>
            <a:normAutofit/>
          </a:bodyPr>
          <a:lstStyle/>
          <a:p>
            <a:pPr algn="ctr"/>
            <a:r>
              <a:rPr lang="fr-FR" sz="4000" dirty="0">
                <a:solidFill>
                  <a:srgbClr val="FF3399"/>
                </a:solidFill>
              </a:rPr>
              <a:t>Les grands jardins d’enfants</a:t>
            </a:r>
          </a:p>
        </p:txBody>
      </p:sp>
      <p:sp>
        <p:nvSpPr>
          <p:cNvPr id="3" name="Espace réservé du contenu 2"/>
          <p:cNvSpPr>
            <a:spLocks noGrp="1"/>
          </p:cNvSpPr>
          <p:nvPr>
            <p:ph idx="1"/>
          </p:nvPr>
        </p:nvSpPr>
        <p:spPr>
          <a:xfrm>
            <a:off x="798022" y="2060199"/>
            <a:ext cx="9730465" cy="3609081"/>
          </a:xfrm>
        </p:spPr>
        <p:txBody>
          <a:bodyPr>
            <a:noAutofit/>
          </a:bodyPr>
          <a:lstStyle/>
          <a:p>
            <a:pPr algn="just">
              <a:buFont typeface="Wingdings" panose="05000000000000000000" pitchFamily="2" charset="2"/>
              <a:buChar char="Ø"/>
            </a:pPr>
            <a:r>
              <a:rPr lang="fr-FR" sz="2200" dirty="0" smtClean="0"/>
              <a:t> Capacité </a:t>
            </a:r>
            <a:r>
              <a:rPr lang="fr-FR" sz="2200" dirty="0"/>
              <a:t>d’accueil : </a:t>
            </a:r>
            <a:r>
              <a:rPr lang="fr-FR" sz="2200" b="1" dirty="0">
                <a:solidFill>
                  <a:srgbClr val="FF3399"/>
                </a:solidFill>
              </a:rPr>
              <a:t>≥ à 60 places </a:t>
            </a:r>
            <a:r>
              <a:rPr lang="fr-FR" sz="2200" dirty="0"/>
              <a:t>maximum</a:t>
            </a:r>
          </a:p>
          <a:p>
            <a:pPr marL="0" indent="0" algn="just">
              <a:buNone/>
            </a:pPr>
            <a:endParaRPr lang="fr-FR" sz="1400" dirty="0"/>
          </a:p>
          <a:p>
            <a:pPr algn="just">
              <a:buFont typeface="Wingdings" panose="05000000000000000000" pitchFamily="2" charset="2"/>
              <a:buChar char="Ø"/>
            </a:pPr>
            <a:r>
              <a:rPr lang="fr-FR" sz="2200" dirty="0" smtClean="0"/>
              <a:t> Quotités </a:t>
            </a:r>
            <a:r>
              <a:rPr lang="fr-FR" sz="2200" dirty="0"/>
              <a:t>minimales de temps de travail dédiés aux fonctions de direction : </a:t>
            </a:r>
            <a:r>
              <a:rPr lang="fr-FR" sz="2200" b="1" dirty="0">
                <a:solidFill>
                  <a:srgbClr val="FF3399"/>
                </a:solidFill>
              </a:rPr>
              <a:t>1 ETP </a:t>
            </a:r>
            <a:r>
              <a:rPr lang="fr-FR" sz="2200" b="1" u="sng" dirty="0">
                <a:solidFill>
                  <a:srgbClr val="FF3399"/>
                </a:solidFill>
              </a:rPr>
              <a:t>et</a:t>
            </a:r>
            <a:r>
              <a:rPr lang="fr-FR" sz="2200" b="1" dirty="0">
                <a:solidFill>
                  <a:srgbClr val="FF3399"/>
                </a:solidFill>
              </a:rPr>
              <a:t> 0,75 ETP de directeur adjoint</a:t>
            </a:r>
          </a:p>
          <a:p>
            <a:pPr marL="0" indent="0" algn="just">
              <a:buNone/>
            </a:pPr>
            <a:endParaRPr lang="fr-FR" sz="1400" dirty="0"/>
          </a:p>
          <a:p>
            <a:pPr algn="just">
              <a:buFont typeface="Wingdings" panose="05000000000000000000" pitchFamily="2" charset="2"/>
              <a:buChar char="Ø"/>
            </a:pPr>
            <a:r>
              <a:rPr lang="fr-FR" sz="2200" dirty="0" smtClean="0"/>
              <a:t> Temps </a:t>
            </a:r>
            <a:r>
              <a:rPr lang="fr-FR" sz="2200" dirty="0"/>
              <a:t>consacré à l’accompagnement en santé du jeune enfant : </a:t>
            </a:r>
            <a:r>
              <a:rPr lang="fr-FR" sz="2200" b="1" dirty="0">
                <a:solidFill>
                  <a:srgbClr val="FF3399"/>
                </a:solidFill>
              </a:rPr>
              <a:t>30 h annuelles</a:t>
            </a:r>
            <a:r>
              <a:rPr lang="fr-FR" sz="2200" dirty="0">
                <a:solidFill>
                  <a:srgbClr val="FF3399"/>
                </a:solidFill>
              </a:rPr>
              <a:t> </a:t>
            </a:r>
            <a:r>
              <a:rPr lang="fr-FR" sz="2200" dirty="0"/>
              <a:t>, dont </a:t>
            </a:r>
            <a:r>
              <a:rPr lang="fr-FR" sz="2200" b="1" dirty="0">
                <a:solidFill>
                  <a:srgbClr val="FF3399"/>
                </a:solidFill>
              </a:rPr>
              <a:t>6 h par trimestre</a:t>
            </a:r>
            <a:r>
              <a:rPr lang="fr-FR" sz="2200" dirty="0"/>
              <a:t>, d’intervention du référent « Santé et Accueil Inclusif »</a:t>
            </a:r>
          </a:p>
          <a:p>
            <a:pPr marL="0" indent="0" algn="just">
              <a:buNone/>
            </a:pPr>
            <a:endParaRPr lang="fr-FR" sz="1400" dirty="0"/>
          </a:p>
          <a:p>
            <a:pPr algn="just">
              <a:buFont typeface="Wingdings" panose="05000000000000000000" pitchFamily="2" charset="2"/>
              <a:buChar char="Ø"/>
            </a:pPr>
            <a:r>
              <a:rPr lang="fr-FR" sz="2200" dirty="0" smtClean="0"/>
              <a:t> Présence </a:t>
            </a:r>
            <a:r>
              <a:rPr lang="fr-FR" sz="2200" dirty="0"/>
              <a:t>d’un EJE : </a:t>
            </a:r>
            <a:r>
              <a:rPr lang="fr-FR" sz="2200" b="1" dirty="0">
                <a:solidFill>
                  <a:srgbClr val="FF3399"/>
                </a:solidFill>
              </a:rPr>
              <a:t>1 ETP </a:t>
            </a:r>
            <a:r>
              <a:rPr lang="fr-FR" sz="2200" u="sng" dirty="0"/>
              <a:t>complété</a:t>
            </a:r>
            <a:r>
              <a:rPr lang="fr-FR" sz="2200" dirty="0"/>
              <a:t> par </a:t>
            </a:r>
            <a:r>
              <a:rPr lang="fr-FR" sz="2200" b="1" dirty="0">
                <a:solidFill>
                  <a:srgbClr val="FF3399"/>
                </a:solidFill>
              </a:rPr>
              <a:t>0,5 ETP par tranche complète de 20 places supplémentaires</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71</a:t>
            </a:fld>
            <a:endParaRPr lang="fr-FR" dirty="0"/>
          </a:p>
        </p:txBody>
      </p:sp>
    </p:spTree>
    <p:extLst>
      <p:ext uri="{BB962C8B-B14F-4D97-AF65-F5344CB8AC3E}">
        <p14:creationId xmlns:p14="http://schemas.microsoft.com/office/powerpoint/2010/main" xmlns="" val="29226485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06582" y="1722827"/>
            <a:ext cx="9421759" cy="4037893"/>
          </a:xfrm>
        </p:spPr>
        <p:txBody>
          <a:bodyPr>
            <a:normAutofit/>
          </a:bodyPr>
          <a:lstStyle/>
          <a:p>
            <a:pPr>
              <a:buFont typeface="Wingdings" panose="05000000000000000000" pitchFamily="2" charset="2"/>
              <a:buChar char="Ø"/>
            </a:pPr>
            <a:r>
              <a:rPr lang="fr-FR" sz="2200" dirty="0" smtClean="0"/>
              <a:t> Accueil </a:t>
            </a:r>
            <a:r>
              <a:rPr lang="fr-FR" sz="2200" dirty="0"/>
              <a:t>des enfants âgés de </a:t>
            </a:r>
            <a:r>
              <a:rPr lang="fr-FR" sz="2200" b="1" dirty="0">
                <a:solidFill>
                  <a:srgbClr val="FF3399"/>
                </a:solidFill>
              </a:rPr>
              <a:t>18 mois et plus </a:t>
            </a:r>
          </a:p>
          <a:p>
            <a:pPr marL="0" indent="0">
              <a:buNone/>
            </a:pPr>
            <a:endParaRPr lang="fr-FR" sz="1400" b="1" dirty="0"/>
          </a:p>
          <a:p>
            <a:pPr>
              <a:buFont typeface="Wingdings" panose="05000000000000000000" pitchFamily="2" charset="2"/>
              <a:buChar char="Ø"/>
            </a:pPr>
            <a:r>
              <a:rPr lang="fr-FR" sz="2200" dirty="0" smtClean="0"/>
              <a:t> Le </a:t>
            </a:r>
            <a:r>
              <a:rPr lang="fr-FR" sz="2200" dirty="0"/>
              <a:t>projet d’établissement doit comporter une présentation du partenariat mis en œuvre avec les écoles maternelles</a:t>
            </a:r>
          </a:p>
          <a:p>
            <a:pPr marL="0" indent="0">
              <a:buNone/>
            </a:pPr>
            <a:endParaRPr lang="fr-FR" sz="1400" dirty="0"/>
          </a:p>
          <a:p>
            <a:pPr>
              <a:buFont typeface="Wingdings" panose="05000000000000000000" pitchFamily="2" charset="2"/>
              <a:buChar char="Ø"/>
            </a:pPr>
            <a:r>
              <a:rPr lang="fr-FR" sz="2200" u="sng" dirty="0" smtClean="0"/>
              <a:t> Taille </a:t>
            </a:r>
            <a:r>
              <a:rPr lang="fr-FR" sz="2200" u="sng" dirty="0"/>
              <a:t>maximale des unités d'accueil</a:t>
            </a:r>
            <a:r>
              <a:rPr lang="fr-FR" sz="2200" dirty="0"/>
              <a:t> est de </a:t>
            </a:r>
            <a:r>
              <a:rPr lang="fr-FR" sz="2200" b="1" dirty="0">
                <a:solidFill>
                  <a:srgbClr val="FF3399"/>
                </a:solidFill>
              </a:rPr>
              <a:t>80 </a:t>
            </a:r>
            <a:r>
              <a:rPr lang="fr-FR" sz="2200" b="1" dirty="0" smtClean="0">
                <a:solidFill>
                  <a:srgbClr val="FF3399"/>
                </a:solidFill>
              </a:rPr>
              <a:t>places</a:t>
            </a:r>
            <a:endParaRPr lang="fr-FR" sz="2200" dirty="0">
              <a:solidFill>
                <a:srgbClr val="FF3399"/>
              </a:solidFill>
            </a:endParaRPr>
          </a:p>
          <a:p>
            <a:pPr marL="0" indent="0">
              <a:buNone/>
            </a:pPr>
            <a:endParaRPr lang="fr-FR" sz="1400" dirty="0"/>
          </a:p>
          <a:p>
            <a:pPr>
              <a:buFont typeface="Wingdings" panose="05000000000000000000" pitchFamily="2" charset="2"/>
              <a:buChar char="Ø"/>
            </a:pPr>
            <a:r>
              <a:rPr lang="fr-FR" sz="2200" dirty="0" smtClean="0"/>
              <a:t> La </a:t>
            </a:r>
            <a:r>
              <a:rPr lang="fr-FR" sz="2200" dirty="0"/>
              <a:t>direction peut être confiée :</a:t>
            </a:r>
          </a:p>
          <a:p>
            <a:pPr lvl="1">
              <a:buFont typeface="Wingdings" panose="05000000000000000000" pitchFamily="2" charset="2"/>
              <a:buChar char="§"/>
            </a:pPr>
            <a:r>
              <a:rPr lang="fr-FR" sz="2200" dirty="0"/>
              <a:t>à toute personne répondant aux exigences fixées à l'article R. 2324-34 </a:t>
            </a:r>
          </a:p>
          <a:p>
            <a:pPr lvl="1">
              <a:buFont typeface="Wingdings" panose="05000000000000000000" pitchFamily="2" charset="2"/>
              <a:buChar char="§"/>
            </a:pPr>
            <a:r>
              <a:rPr lang="fr-FR" sz="2200" dirty="0"/>
              <a:t>instituteur ou professeur des écoles et justifiant de trois ans d'expérience professionnelle en école maternelle ou auprès de jeunes enfants</a:t>
            </a:r>
            <a:r>
              <a:rPr lang="fr-FR" sz="1800" dirty="0"/>
              <a:t>.</a:t>
            </a:r>
          </a:p>
          <a:p>
            <a:endParaRPr lang="fr-FR" dirty="0"/>
          </a:p>
          <a:p>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72</a:t>
            </a:fld>
            <a:endParaRPr lang="fr-FR" dirty="0"/>
          </a:p>
        </p:txBody>
      </p:sp>
    </p:spTree>
    <p:extLst>
      <p:ext uri="{BB962C8B-B14F-4D97-AF65-F5344CB8AC3E}">
        <p14:creationId xmlns:p14="http://schemas.microsoft.com/office/powerpoint/2010/main" xmlns="" val="31882085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521378"/>
            <a:ext cx="9502080" cy="4455474"/>
          </a:xfrm>
        </p:spPr>
        <p:txBody>
          <a:bodyPr>
            <a:normAutofit/>
          </a:bodyPr>
          <a:lstStyle/>
          <a:p>
            <a:pPr>
              <a:buFont typeface="Wingdings" panose="05000000000000000000" pitchFamily="2" charset="2"/>
              <a:buChar char="Ø"/>
            </a:pPr>
            <a:r>
              <a:rPr lang="fr-FR" sz="2200" dirty="0" smtClean="0"/>
              <a:t> Taux </a:t>
            </a:r>
            <a:r>
              <a:rPr lang="fr-FR" sz="2200" dirty="0"/>
              <a:t>d’encadrement : </a:t>
            </a:r>
            <a:br>
              <a:rPr lang="fr-FR" sz="2200" dirty="0"/>
            </a:br>
            <a:endParaRPr lang="fr-FR" sz="600" dirty="0"/>
          </a:p>
          <a:p>
            <a:pPr lvl="1">
              <a:buFont typeface="Wingdings" panose="05000000000000000000" pitchFamily="2" charset="2"/>
              <a:buChar char="§"/>
            </a:pPr>
            <a:r>
              <a:rPr lang="fr-FR" sz="2200" dirty="0"/>
              <a:t>moins de 3 ans : 1 professionnel pour 6 </a:t>
            </a:r>
            <a:r>
              <a:rPr lang="fr-FR" sz="2200" dirty="0" smtClean="0"/>
              <a:t>enfants </a:t>
            </a:r>
            <a:r>
              <a:rPr lang="fr-FR" sz="2200" dirty="0"/>
              <a:t/>
            </a:r>
            <a:br>
              <a:rPr lang="fr-FR" sz="2200" dirty="0"/>
            </a:br>
            <a:endParaRPr lang="fr-FR" sz="600" dirty="0"/>
          </a:p>
          <a:p>
            <a:pPr lvl="1">
              <a:buFont typeface="Wingdings" panose="05000000000000000000" pitchFamily="2" charset="2"/>
              <a:buChar char="§"/>
            </a:pPr>
            <a:r>
              <a:rPr lang="fr-FR" sz="2200" dirty="0"/>
              <a:t>3 ans et plus : 1 professionnel pour 15 enfants</a:t>
            </a:r>
          </a:p>
          <a:p>
            <a:pPr marL="0" indent="0">
              <a:buNone/>
            </a:pPr>
            <a:endParaRPr lang="fr-FR" sz="1400" dirty="0" smtClean="0"/>
          </a:p>
          <a:p>
            <a:pPr marL="0" indent="0">
              <a:buNone/>
            </a:pPr>
            <a:endParaRPr lang="fr-FR" sz="1400" dirty="0"/>
          </a:p>
          <a:p>
            <a:pPr algn="just">
              <a:buFont typeface="Wingdings" panose="05000000000000000000" pitchFamily="2" charset="2"/>
              <a:buChar char="Ø"/>
            </a:pPr>
            <a:r>
              <a:rPr lang="fr-FR" sz="2200" dirty="0" smtClean="0"/>
              <a:t> Pour </a:t>
            </a:r>
            <a:r>
              <a:rPr lang="fr-FR" sz="2200" dirty="0"/>
              <a:t>ceux souhaitant donner l’instruction obligatoire jusqu’en juin 2024 doivent exclusivement accueillir les enfants âgés de 2 ans et plus </a:t>
            </a:r>
          </a:p>
          <a:p>
            <a:pPr marL="0" indent="0" algn="just">
              <a:buNone/>
            </a:pPr>
            <a:endParaRPr lang="fr-FR" sz="600" dirty="0"/>
          </a:p>
          <a:p>
            <a:pPr lvl="1" algn="just">
              <a:buFont typeface="Wingdings" panose="05000000000000000000" pitchFamily="2" charset="2"/>
              <a:buChar char="§"/>
            </a:pPr>
            <a:r>
              <a:rPr lang="fr-FR" sz="2200" dirty="0"/>
              <a:t>le projet éducatif présente les dispositions prises pour que l'enseignement dispensé respecte les normes minimales de connaissances requises</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73</a:t>
            </a:fld>
            <a:endParaRPr lang="fr-FR" dirty="0"/>
          </a:p>
        </p:txBody>
      </p:sp>
    </p:spTree>
    <p:extLst>
      <p:ext uri="{BB962C8B-B14F-4D97-AF65-F5344CB8AC3E}">
        <p14:creationId xmlns:p14="http://schemas.microsoft.com/office/powerpoint/2010/main" xmlns="" val="32371215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30284" y="1268760"/>
            <a:ext cx="9258204" cy="3816424"/>
          </a:xfrm>
        </p:spPr>
        <p:txBody>
          <a:bodyPr>
            <a:normAutofit/>
          </a:bodyPr>
          <a:lstStyle/>
          <a:p>
            <a:pPr marL="0" indent="0" algn="ctr">
              <a:buNone/>
            </a:pPr>
            <a:endParaRPr lang="fr-FR" sz="4400" dirty="0"/>
          </a:p>
          <a:p>
            <a:pPr marL="0" indent="0" algn="ctr">
              <a:buNone/>
            </a:pPr>
            <a:endParaRPr lang="fr-FR" sz="4400" dirty="0"/>
          </a:p>
          <a:p>
            <a:pPr marL="0" indent="0" algn="ctr">
              <a:buNone/>
            </a:pPr>
            <a:r>
              <a:rPr lang="fr-FR" b="1" dirty="0">
                <a:solidFill>
                  <a:srgbClr val="C00000"/>
                </a:solidFill>
              </a:rPr>
              <a:t>LES CRECHES FAMILIALES</a:t>
            </a:r>
          </a:p>
          <a:p>
            <a:pPr marL="0" indent="0" algn="ctr">
              <a:buNone/>
            </a:pPr>
            <a:r>
              <a:rPr lang="fr-FR" sz="2000" dirty="0"/>
              <a:t>(article R2324-48 à R2324-48-4)</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74</a:t>
            </a:fld>
            <a:endParaRPr lang="fr-FR" dirty="0"/>
          </a:p>
        </p:txBody>
      </p:sp>
    </p:spTree>
    <p:extLst>
      <p:ext uri="{BB962C8B-B14F-4D97-AF65-F5344CB8AC3E}">
        <p14:creationId xmlns:p14="http://schemas.microsoft.com/office/powerpoint/2010/main" xmlns="" val="4960738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021" y="567134"/>
            <a:ext cx="9470967" cy="1143000"/>
          </a:xfrm>
        </p:spPr>
        <p:txBody>
          <a:bodyPr>
            <a:normAutofit/>
          </a:bodyPr>
          <a:lstStyle/>
          <a:p>
            <a:pPr algn="ctr"/>
            <a:r>
              <a:rPr lang="fr-FR" sz="4000" dirty="0">
                <a:solidFill>
                  <a:srgbClr val="C00000"/>
                </a:solidFill>
              </a:rPr>
              <a:t>Les petits crèches familiales</a:t>
            </a:r>
          </a:p>
        </p:txBody>
      </p:sp>
      <p:sp>
        <p:nvSpPr>
          <p:cNvPr id="3" name="Espace réservé du contenu 2"/>
          <p:cNvSpPr>
            <a:spLocks noGrp="1"/>
          </p:cNvSpPr>
          <p:nvPr>
            <p:ph idx="1"/>
          </p:nvPr>
        </p:nvSpPr>
        <p:spPr>
          <a:xfrm>
            <a:off x="894212" y="2099388"/>
            <a:ext cx="9647338" cy="3478453"/>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C00000"/>
                </a:solidFill>
              </a:rPr>
              <a:t>29 places</a:t>
            </a:r>
            <a:r>
              <a:rPr lang="fr-FR" sz="2200" dirty="0">
                <a:solidFill>
                  <a:srgbClr val="C00000"/>
                </a:solidFill>
              </a:rPr>
              <a:t> </a:t>
            </a:r>
            <a:r>
              <a:rPr lang="fr-FR" sz="2200" dirty="0"/>
              <a:t>maximum</a:t>
            </a:r>
          </a:p>
          <a:p>
            <a:pPr marL="0" indent="0" algn="just">
              <a:buNone/>
            </a:pPr>
            <a:endParaRPr lang="fr-FR" sz="1400" dirty="0"/>
          </a:p>
          <a:p>
            <a:pPr algn="just">
              <a:buFont typeface="Wingdings" panose="05000000000000000000" pitchFamily="2" charset="2"/>
              <a:buChar char="Ø"/>
            </a:pPr>
            <a:r>
              <a:rPr lang="fr-FR" sz="2200" dirty="0"/>
              <a:t>Quotités minimales de temps de travail dédiés aux fonctions de direction : </a:t>
            </a:r>
            <a:r>
              <a:rPr lang="fr-FR" sz="2200" b="1" dirty="0">
                <a:solidFill>
                  <a:srgbClr val="C00000"/>
                </a:solidFill>
              </a:rPr>
              <a:t>0,5 ETP</a:t>
            </a:r>
          </a:p>
          <a:p>
            <a:pPr marL="0" indent="0" algn="just">
              <a:buNone/>
            </a:pPr>
            <a:endParaRPr lang="fr-FR" sz="14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C00000"/>
                </a:solidFill>
              </a:rPr>
              <a:t>20 h annuelles</a:t>
            </a:r>
            <a:r>
              <a:rPr lang="fr-FR" sz="2200" dirty="0">
                <a:solidFill>
                  <a:srgbClr val="C00000"/>
                </a:solidFill>
              </a:rPr>
              <a:t> </a:t>
            </a:r>
            <a:r>
              <a:rPr lang="fr-FR" sz="2200" dirty="0"/>
              <a:t>, dont </a:t>
            </a:r>
            <a:r>
              <a:rPr lang="fr-FR" sz="2200" b="1" dirty="0">
                <a:solidFill>
                  <a:srgbClr val="C00000"/>
                </a:solidFill>
              </a:rPr>
              <a:t>4 h par trimestre</a:t>
            </a:r>
            <a:r>
              <a:rPr lang="fr-FR" sz="2200" dirty="0"/>
              <a:t>, d’intervention du référent « Santé et Accueil Inclusif »</a:t>
            </a:r>
          </a:p>
          <a:p>
            <a:pPr marL="0" indent="0" algn="just">
              <a:buNone/>
            </a:pPr>
            <a:endParaRPr lang="fr-FR" sz="1400" dirty="0"/>
          </a:p>
          <a:p>
            <a:pPr algn="just">
              <a:buFont typeface="Wingdings" panose="05000000000000000000" pitchFamily="2" charset="2"/>
              <a:buChar char="Ø"/>
            </a:pPr>
            <a:r>
              <a:rPr lang="fr-FR" sz="2200" dirty="0"/>
              <a:t>Présence d’un EJE : pas obligatoire</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75</a:t>
            </a:fld>
            <a:endParaRPr lang="fr-FR" dirty="0"/>
          </a:p>
        </p:txBody>
      </p:sp>
    </p:spTree>
    <p:extLst>
      <p:ext uri="{BB962C8B-B14F-4D97-AF65-F5344CB8AC3E}">
        <p14:creationId xmlns:p14="http://schemas.microsoft.com/office/powerpoint/2010/main" xmlns="" val="2699123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6617" y="418330"/>
            <a:ext cx="9263149" cy="1143000"/>
          </a:xfrm>
        </p:spPr>
        <p:txBody>
          <a:bodyPr>
            <a:normAutofit/>
          </a:bodyPr>
          <a:lstStyle/>
          <a:p>
            <a:pPr algn="ctr"/>
            <a:r>
              <a:rPr lang="fr-FR" sz="4000" dirty="0">
                <a:solidFill>
                  <a:srgbClr val="C00000"/>
                </a:solidFill>
              </a:rPr>
              <a:t>Les crèches familiales</a:t>
            </a:r>
          </a:p>
        </p:txBody>
      </p:sp>
      <p:sp>
        <p:nvSpPr>
          <p:cNvPr id="3" name="Espace réservé du contenu 2"/>
          <p:cNvSpPr>
            <a:spLocks noGrp="1"/>
          </p:cNvSpPr>
          <p:nvPr>
            <p:ph idx="1"/>
          </p:nvPr>
        </p:nvSpPr>
        <p:spPr>
          <a:xfrm>
            <a:off x="847898" y="2007947"/>
            <a:ext cx="9680589" cy="3687458"/>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C00000"/>
                </a:solidFill>
              </a:rPr>
              <a:t>de 30 à 59 places</a:t>
            </a:r>
            <a:r>
              <a:rPr lang="fr-FR" sz="2200" dirty="0">
                <a:solidFill>
                  <a:srgbClr val="C00000"/>
                </a:solidFill>
              </a:rPr>
              <a:t> </a:t>
            </a:r>
            <a:r>
              <a:rPr lang="fr-FR" sz="2200" dirty="0"/>
              <a:t>maximum</a:t>
            </a:r>
          </a:p>
          <a:p>
            <a:pPr marL="0" indent="0" algn="just">
              <a:buNone/>
            </a:pPr>
            <a:endParaRPr lang="fr-FR" sz="1400" dirty="0"/>
          </a:p>
          <a:p>
            <a:pPr algn="just">
              <a:buFont typeface="Wingdings" panose="05000000000000000000" pitchFamily="2" charset="2"/>
              <a:buChar char="Ø"/>
            </a:pPr>
            <a:r>
              <a:rPr lang="fr-FR" sz="2200" dirty="0"/>
              <a:t>Quotités minimales de temps de travail dédiés aux fonctions de direction : </a:t>
            </a:r>
            <a:r>
              <a:rPr lang="fr-FR" sz="2200" b="1" dirty="0">
                <a:solidFill>
                  <a:srgbClr val="C00000"/>
                </a:solidFill>
              </a:rPr>
              <a:t>0,75 ETP</a:t>
            </a:r>
          </a:p>
          <a:p>
            <a:pPr marL="0" indent="0" algn="just">
              <a:buNone/>
            </a:pPr>
            <a:endParaRPr lang="fr-FR" sz="14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C00000"/>
                </a:solidFill>
              </a:rPr>
              <a:t>30 h annuelles</a:t>
            </a:r>
            <a:r>
              <a:rPr lang="fr-FR" sz="2200" dirty="0">
                <a:solidFill>
                  <a:srgbClr val="C00000"/>
                </a:solidFill>
              </a:rPr>
              <a:t> </a:t>
            </a:r>
            <a:r>
              <a:rPr lang="fr-FR" sz="2200" dirty="0"/>
              <a:t>, dont </a:t>
            </a:r>
            <a:r>
              <a:rPr lang="fr-FR" sz="2200" b="1" dirty="0">
                <a:solidFill>
                  <a:srgbClr val="C00000"/>
                </a:solidFill>
              </a:rPr>
              <a:t>6 h par trimestre</a:t>
            </a:r>
            <a:r>
              <a:rPr lang="fr-FR" sz="2200" dirty="0"/>
              <a:t>, d’intervention du référent « Santé et Accueil Inclusif » </a:t>
            </a:r>
            <a:r>
              <a:rPr lang="fr-FR" sz="2200" b="1" u="sng" dirty="0">
                <a:solidFill>
                  <a:srgbClr val="C00000"/>
                </a:solidFill>
              </a:rPr>
              <a:t>et</a:t>
            </a:r>
            <a:r>
              <a:rPr lang="fr-FR" sz="2200" b="1" dirty="0">
                <a:solidFill>
                  <a:srgbClr val="C00000"/>
                </a:solidFill>
              </a:rPr>
              <a:t> 0,2 ETP de professionnel infirmier</a:t>
            </a:r>
          </a:p>
          <a:p>
            <a:pPr marL="0" indent="0" algn="just">
              <a:buNone/>
            </a:pPr>
            <a:endParaRPr lang="fr-FR" sz="1400" dirty="0"/>
          </a:p>
          <a:p>
            <a:pPr algn="just">
              <a:buFont typeface="Wingdings" panose="05000000000000000000" pitchFamily="2" charset="2"/>
              <a:buChar char="Ø"/>
            </a:pPr>
            <a:r>
              <a:rPr lang="fr-FR" sz="2200" dirty="0"/>
              <a:t>Présence d’un EJE : </a:t>
            </a:r>
            <a:r>
              <a:rPr lang="fr-FR" sz="2200" b="1" dirty="0">
                <a:solidFill>
                  <a:srgbClr val="C00000"/>
                </a:solidFill>
              </a:rPr>
              <a:t>0,5 ETP</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76</a:t>
            </a:fld>
            <a:endParaRPr lang="fr-FR" dirty="0"/>
          </a:p>
        </p:txBody>
      </p:sp>
    </p:spTree>
    <p:extLst>
      <p:ext uri="{BB962C8B-B14F-4D97-AF65-F5344CB8AC3E}">
        <p14:creationId xmlns:p14="http://schemas.microsoft.com/office/powerpoint/2010/main" xmlns="" val="131821012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335" y="431393"/>
            <a:ext cx="9404465" cy="1143000"/>
          </a:xfrm>
        </p:spPr>
        <p:txBody>
          <a:bodyPr>
            <a:normAutofit/>
          </a:bodyPr>
          <a:lstStyle/>
          <a:p>
            <a:pPr algn="ctr"/>
            <a:r>
              <a:rPr lang="fr-FR" sz="4000" dirty="0">
                <a:solidFill>
                  <a:srgbClr val="C00000"/>
                </a:solidFill>
              </a:rPr>
              <a:t>Les grandes crèches familiales</a:t>
            </a:r>
          </a:p>
        </p:txBody>
      </p:sp>
      <p:sp>
        <p:nvSpPr>
          <p:cNvPr id="3" name="Espace réservé du contenu 2"/>
          <p:cNvSpPr>
            <a:spLocks noGrp="1"/>
          </p:cNvSpPr>
          <p:nvPr>
            <p:ph idx="1"/>
          </p:nvPr>
        </p:nvSpPr>
        <p:spPr>
          <a:xfrm>
            <a:off x="806335" y="2021010"/>
            <a:ext cx="9722152" cy="3674395"/>
          </a:xfrm>
        </p:spPr>
        <p:txBody>
          <a:bodyPr>
            <a:noAutofit/>
          </a:bodyPr>
          <a:lstStyle/>
          <a:p>
            <a:pPr algn="just">
              <a:buFont typeface="Wingdings" panose="05000000000000000000" pitchFamily="2" charset="2"/>
              <a:buChar char="Ø"/>
            </a:pPr>
            <a:r>
              <a:rPr lang="fr-FR" sz="2200" dirty="0"/>
              <a:t>Capacité d’accueil : </a:t>
            </a:r>
            <a:r>
              <a:rPr lang="fr-FR" sz="2200" b="1" dirty="0">
                <a:solidFill>
                  <a:srgbClr val="C00000"/>
                </a:solidFill>
              </a:rPr>
              <a:t>de 60 à 89 places</a:t>
            </a:r>
            <a:r>
              <a:rPr lang="fr-FR" sz="2200" dirty="0">
                <a:solidFill>
                  <a:srgbClr val="C00000"/>
                </a:solidFill>
              </a:rPr>
              <a:t> </a:t>
            </a:r>
            <a:r>
              <a:rPr lang="fr-FR" sz="2200" dirty="0"/>
              <a:t>maximum</a:t>
            </a:r>
          </a:p>
          <a:p>
            <a:pPr marL="0" indent="0" algn="just">
              <a:buNone/>
            </a:pPr>
            <a:endParaRPr lang="fr-FR" sz="1400" dirty="0"/>
          </a:p>
          <a:p>
            <a:pPr algn="just">
              <a:buFont typeface="Wingdings" panose="05000000000000000000" pitchFamily="2" charset="2"/>
              <a:buChar char="Ø"/>
            </a:pPr>
            <a:r>
              <a:rPr lang="fr-FR" sz="2200" dirty="0"/>
              <a:t>Quotités minimales de temps de travail dédiés aux fonctions de direction : </a:t>
            </a:r>
            <a:r>
              <a:rPr lang="fr-FR" sz="2200" b="1" dirty="0">
                <a:solidFill>
                  <a:srgbClr val="C00000"/>
                </a:solidFill>
              </a:rPr>
              <a:t>1 ETP </a:t>
            </a:r>
            <a:r>
              <a:rPr lang="fr-FR" sz="2200" b="1" u="sng" dirty="0">
                <a:solidFill>
                  <a:srgbClr val="C00000"/>
                </a:solidFill>
              </a:rPr>
              <a:t>et</a:t>
            </a:r>
            <a:r>
              <a:rPr lang="fr-FR" sz="2200" b="1" dirty="0">
                <a:solidFill>
                  <a:srgbClr val="C00000"/>
                </a:solidFill>
              </a:rPr>
              <a:t> 0,5 ETP de directeur adjoint</a:t>
            </a:r>
          </a:p>
          <a:p>
            <a:pPr marL="0" indent="0" algn="just">
              <a:buNone/>
            </a:pPr>
            <a:endParaRPr lang="fr-FR" sz="1400" dirty="0"/>
          </a:p>
          <a:p>
            <a:pPr algn="just">
              <a:buFont typeface="Wingdings" panose="05000000000000000000" pitchFamily="2" charset="2"/>
              <a:buChar char="Ø"/>
            </a:pPr>
            <a:r>
              <a:rPr lang="fr-FR" sz="2200" dirty="0"/>
              <a:t>Temps consacré à l’accompagnement en santé du jeune enfant : </a:t>
            </a:r>
            <a:r>
              <a:rPr lang="fr-FR" sz="2200" b="1" dirty="0">
                <a:solidFill>
                  <a:srgbClr val="C00000"/>
                </a:solidFill>
              </a:rPr>
              <a:t>40 h annuelles</a:t>
            </a:r>
            <a:r>
              <a:rPr lang="fr-FR" sz="2200" dirty="0">
                <a:solidFill>
                  <a:srgbClr val="C00000"/>
                </a:solidFill>
              </a:rPr>
              <a:t> </a:t>
            </a:r>
            <a:r>
              <a:rPr lang="fr-FR" sz="2200" dirty="0"/>
              <a:t>, dont </a:t>
            </a:r>
            <a:r>
              <a:rPr lang="fr-FR" sz="2200" b="1" dirty="0">
                <a:solidFill>
                  <a:srgbClr val="C00000"/>
                </a:solidFill>
              </a:rPr>
              <a:t>8 h par trimestre</a:t>
            </a:r>
            <a:r>
              <a:rPr lang="fr-FR" sz="2200" dirty="0"/>
              <a:t>, d’intervention du référent « Santé et Accueil Inclusif » </a:t>
            </a:r>
            <a:r>
              <a:rPr lang="fr-FR" sz="2200" b="1" u="sng" dirty="0">
                <a:solidFill>
                  <a:srgbClr val="C00000"/>
                </a:solidFill>
              </a:rPr>
              <a:t>et</a:t>
            </a:r>
            <a:r>
              <a:rPr lang="fr-FR" sz="2200" b="1" dirty="0">
                <a:solidFill>
                  <a:srgbClr val="C00000"/>
                </a:solidFill>
              </a:rPr>
              <a:t> 0,3 ETP de professionnel infirmier</a:t>
            </a:r>
          </a:p>
          <a:p>
            <a:pPr marL="0" indent="0" algn="just">
              <a:buNone/>
            </a:pPr>
            <a:endParaRPr lang="fr-FR" sz="1400" dirty="0"/>
          </a:p>
          <a:p>
            <a:pPr algn="just">
              <a:buFont typeface="Wingdings" panose="05000000000000000000" pitchFamily="2" charset="2"/>
              <a:buChar char="Ø"/>
            </a:pPr>
            <a:r>
              <a:rPr lang="fr-FR" sz="2200" dirty="0"/>
              <a:t>Présence d’un EJE : </a:t>
            </a:r>
            <a:r>
              <a:rPr lang="fr-FR" sz="2200" b="1" dirty="0">
                <a:solidFill>
                  <a:srgbClr val="C00000"/>
                </a:solidFill>
              </a:rPr>
              <a:t>1 ETP</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77</a:t>
            </a:fld>
            <a:endParaRPr lang="fr-FR" dirty="0"/>
          </a:p>
        </p:txBody>
      </p:sp>
    </p:spTree>
    <p:extLst>
      <p:ext uri="{BB962C8B-B14F-4D97-AF65-F5344CB8AC3E}">
        <p14:creationId xmlns:p14="http://schemas.microsoft.com/office/powerpoint/2010/main" xmlns="" val="326549960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7527" y="274638"/>
            <a:ext cx="9213273" cy="1143000"/>
          </a:xfrm>
        </p:spPr>
        <p:txBody>
          <a:bodyPr>
            <a:normAutofit/>
          </a:bodyPr>
          <a:lstStyle/>
          <a:p>
            <a:pPr algn="ctr"/>
            <a:r>
              <a:rPr lang="fr-FR" sz="4000" dirty="0">
                <a:solidFill>
                  <a:srgbClr val="C00000"/>
                </a:solidFill>
              </a:rPr>
              <a:t>Les très grandes crèches familiales</a:t>
            </a:r>
          </a:p>
        </p:txBody>
      </p:sp>
      <p:sp>
        <p:nvSpPr>
          <p:cNvPr id="3" name="Espace réservé du contenu 2"/>
          <p:cNvSpPr>
            <a:spLocks noGrp="1"/>
          </p:cNvSpPr>
          <p:nvPr>
            <p:ph idx="1"/>
          </p:nvPr>
        </p:nvSpPr>
        <p:spPr>
          <a:xfrm>
            <a:off x="787334" y="1628152"/>
            <a:ext cx="9642827" cy="4328511"/>
          </a:xfrm>
        </p:spPr>
        <p:txBody>
          <a:bodyPr>
            <a:noAutofit/>
          </a:bodyPr>
          <a:lstStyle/>
          <a:p>
            <a:pPr algn="just">
              <a:buFont typeface="Wingdings" panose="05000000000000000000" pitchFamily="2" charset="2"/>
              <a:buChar char="Ø"/>
            </a:pPr>
            <a:r>
              <a:rPr lang="fr-FR" sz="2200" dirty="0" smtClean="0"/>
              <a:t> Capacité </a:t>
            </a:r>
            <a:r>
              <a:rPr lang="fr-FR" sz="2200" dirty="0"/>
              <a:t>d’accueil : </a:t>
            </a:r>
            <a:r>
              <a:rPr lang="fr-FR" sz="2200" b="1" dirty="0">
                <a:solidFill>
                  <a:srgbClr val="C00000"/>
                </a:solidFill>
              </a:rPr>
              <a:t>≥ à 90 places</a:t>
            </a:r>
            <a:r>
              <a:rPr lang="fr-FR" sz="2200" dirty="0">
                <a:solidFill>
                  <a:srgbClr val="C00000"/>
                </a:solidFill>
              </a:rPr>
              <a:t> </a:t>
            </a:r>
            <a:r>
              <a:rPr lang="fr-FR" sz="2200" dirty="0"/>
              <a:t>maximum</a:t>
            </a:r>
          </a:p>
          <a:p>
            <a:pPr marL="0" indent="0" algn="just">
              <a:buNone/>
            </a:pPr>
            <a:endParaRPr lang="fr-FR" sz="1100" dirty="0"/>
          </a:p>
          <a:p>
            <a:pPr algn="just">
              <a:buFont typeface="Wingdings" panose="05000000000000000000" pitchFamily="2" charset="2"/>
              <a:buChar char="Ø"/>
            </a:pPr>
            <a:r>
              <a:rPr lang="fr-FR" sz="2200" dirty="0" smtClean="0"/>
              <a:t> Quotités </a:t>
            </a:r>
            <a:r>
              <a:rPr lang="fr-FR" sz="2200" dirty="0"/>
              <a:t>minimales de temps de travail dédiés aux fonctions de direction : </a:t>
            </a:r>
            <a:r>
              <a:rPr lang="fr-FR" sz="2200" b="1" dirty="0">
                <a:solidFill>
                  <a:srgbClr val="C00000"/>
                </a:solidFill>
              </a:rPr>
              <a:t>1 ETP </a:t>
            </a:r>
            <a:r>
              <a:rPr lang="fr-FR" sz="2200" b="1" u="sng" dirty="0">
                <a:solidFill>
                  <a:srgbClr val="C00000"/>
                </a:solidFill>
              </a:rPr>
              <a:t>et</a:t>
            </a:r>
            <a:r>
              <a:rPr lang="fr-FR" sz="2200" b="1" dirty="0">
                <a:solidFill>
                  <a:srgbClr val="C00000"/>
                </a:solidFill>
              </a:rPr>
              <a:t> 0,75 ETP de directeur adjoint</a:t>
            </a:r>
          </a:p>
          <a:p>
            <a:pPr marL="0" indent="0" algn="just">
              <a:buNone/>
            </a:pPr>
            <a:endParaRPr lang="fr-FR" sz="1100" dirty="0"/>
          </a:p>
          <a:p>
            <a:pPr algn="just">
              <a:buFont typeface="Wingdings" panose="05000000000000000000" pitchFamily="2" charset="2"/>
              <a:buChar char="Ø"/>
            </a:pPr>
            <a:r>
              <a:rPr lang="fr-FR" sz="2200" dirty="0" smtClean="0"/>
              <a:t> Temps </a:t>
            </a:r>
            <a:r>
              <a:rPr lang="fr-FR" sz="2200" dirty="0"/>
              <a:t>consacré à l’accompagnement en santé du jeune enfant : </a:t>
            </a:r>
            <a:r>
              <a:rPr lang="fr-FR" sz="2200" b="1" dirty="0">
                <a:solidFill>
                  <a:srgbClr val="C00000"/>
                </a:solidFill>
              </a:rPr>
              <a:t>50 h annuelles</a:t>
            </a:r>
            <a:r>
              <a:rPr lang="fr-FR" sz="2200" dirty="0">
                <a:solidFill>
                  <a:srgbClr val="C00000"/>
                </a:solidFill>
              </a:rPr>
              <a:t> </a:t>
            </a:r>
            <a:r>
              <a:rPr lang="fr-FR" sz="2200" dirty="0"/>
              <a:t>, dont </a:t>
            </a:r>
            <a:r>
              <a:rPr lang="fr-FR" sz="2200" b="1" dirty="0">
                <a:solidFill>
                  <a:srgbClr val="C00000"/>
                </a:solidFill>
              </a:rPr>
              <a:t>10 h par trimestre</a:t>
            </a:r>
            <a:r>
              <a:rPr lang="fr-FR" sz="2200" dirty="0"/>
              <a:t>, d’intervention du référent « Santé et Accueil Inclusif » </a:t>
            </a:r>
            <a:r>
              <a:rPr lang="fr-FR" sz="2200" b="1" u="sng" dirty="0">
                <a:solidFill>
                  <a:srgbClr val="C00000"/>
                </a:solidFill>
              </a:rPr>
              <a:t>complété</a:t>
            </a:r>
            <a:r>
              <a:rPr lang="fr-FR" sz="2200" b="1" dirty="0">
                <a:solidFill>
                  <a:srgbClr val="C00000"/>
                </a:solidFill>
              </a:rPr>
              <a:t> par 10 h par tranche supplémentaire de 20 enfants </a:t>
            </a:r>
            <a:r>
              <a:rPr lang="fr-FR" sz="2200" b="1" u="sng" dirty="0">
                <a:solidFill>
                  <a:srgbClr val="C00000"/>
                </a:solidFill>
              </a:rPr>
              <a:t>et</a:t>
            </a:r>
            <a:r>
              <a:rPr lang="fr-FR" sz="2200" b="1" dirty="0">
                <a:solidFill>
                  <a:srgbClr val="C00000"/>
                </a:solidFill>
              </a:rPr>
              <a:t> 0,4 ETP de professionnel infirmier </a:t>
            </a:r>
            <a:r>
              <a:rPr lang="fr-FR" sz="2200" b="1" u="sng" dirty="0">
                <a:solidFill>
                  <a:srgbClr val="C00000"/>
                </a:solidFill>
              </a:rPr>
              <a:t>complété</a:t>
            </a:r>
            <a:r>
              <a:rPr lang="fr-FR" sz="2200" b="1" dirty="0">
                <a:solidFill>
                  <a:srgbClr val="C00000"/>
                </a:solidFill>
              </a:rPr>
              <a:t> de 0,10 ETP par tranche complète supplémentaire de 20 places</a:t>
            </a:r>
          </a:p>
          <a:p>
            <a:pPr marL="0" indent="0" algn="just">
              <a:buNone/>
            </a:pPr>
            <a:endParaRPr lang="fr-FR" sz="1100" dirty="0"/>
          </a:p>
          <a:p>
            <a:pPr algn="just">
              <a:buFont typeface="Wingdings" panose="05000000000000000000" pitchFamily="2" charset="2"/>
              <a:buChar char="Ø"/>
            </a:pPr>
            <a:r>
              <a:rPr lang="fr-FR" sz="2200" dirty="0" smtClean="0"/>
              <a:t> Présence </a:t>
            </a:r>
            <a:r>
              <a:rPr lang="fr-FR" sz="2200" dirty="0"/>
              <a:t>d’un EJE : </a:t>
            </a:r>
            <a:r>
              <a:rPr lang="fr-FR" sz="2200" b="1" dirty="0">
                <a:solidFill>
                  <a:srgbClr val="C00000"/>
                </a:solidFill>
              </a:rPr>
              <a:t>1,5 ETP </a:t>
            </a:r>
            <a:r>
              <a:rPr lang="fr-FR" sz="2200" b="1" u="sng" dirty="0">
                <a:solidFill>
                  <a:srgbClr val="C00000"/>
                </a:solidFill>
              </a:rPr>
              <a:t>complété</a:t>
            </a:r>
            <a:r>
              <a:rPr lang="fr-FR" sz="2200" b="1" dirty="0">
                <a:solidFill>
                  <a:srgbClr val="C00000"/>
                </a:solidFill>
              </a:rPr>
              <a:t> par 0,5 ETP par tranche complète de 30 places supplémentaires</a:t>
            </a:r>
          </a:p>
          <a:p>
            <a:pPr algn="just">
              <a:buFont typeface="Wingdings" panose="05000000000000000000" pitchFamily="2" charset="2"/>
              <a:buChar char="Ø"/>
            </a:pPr>
            <a:endParaRPr lang="fr-FR" sz="2200" dirty="0"/>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78</a:t>
            </a:fld>
            <a:endParaRPr lang="fr-FR" dirty="0"/>
          </a:p>
        </p:txBody>
      </p:sp>
    </p:spTree>
    <p:extLst>
      <p:ext uri="{BB962C8B-B14F-4D97-AF65-F5344CB8AC3E}">
        <p14:creationId xmlns:p14="http://schemas.microsoft.com/office/powerpoint/2010/main" xmlns="" val="110885431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9585" y="2673183"/>
            <a:ext cx="9337964" cy="3112475"/>
          </a:xfrm>
        </p:spPr>
        <p:txBody>
          <a:bodyPr>
            <a:normAutofit/>
          </a:bodyPr>
          <a:lstStyle/>
          <a:p>
            <a:pPr>
              <a:buFont typeface="Wingdings" panose="05000000000000000000" pitchFamily="2" charset="2"/>
              <a:buChar char="Ø"/>
            </a:pPr>
            <a:r>
              <a:rPr lang="fr-FR" sz="2200" dirty="0" smtClean="0"/>
              <a:t> Toute </a:t>
            </a:r>
            <a:r>
              <a:rPr lang="fr-FR" sz="2200" dirty="0"/>
              <a:t>crèche familiale dispose : </a:t>
            </a:r>
            <a:endParaRPr lang="fr-FR" sz="2200" dirty="0" smtClean="0"/>
          </a:p>
          <a:p>
            <a:pPr marL="0" indent="0">
              <a:buNone/>
            </a:pPr>
            <a:endParaRPr lang="fr-FR" sz="1200" dirty="0"/>
          </a:p>
          <a:p>
            <a:pPr lvl="1">
              <a:buFont typeface="Wingdings" panose="05000000000000000000" pitchFamily="2" charset="2"/>
              <a:buChar char="§"/>
            </a:pPr>
            <a:r>
              <a:rPr lang="fr-FR" sz="2200" dirty="0"/>
              <a:t>d'un local réservé à l'accueil des assistants maternels et des titulaires de l'autorité parentale ou représentants </a:t>
            </a:r>
            <a:r>
              <a:rPr lang="fr-FR" sz="2200" dirty="0" smtClean="0"/>
              <a:t>légaux</a:t>
            </a:r>
          </a:p>
          <a:p>
            <a:pPr marL="457200" lvl="1" indent="0">
              <a:buNone/>
            </a:pPr>
            <a:endParaRPr lang="fr-FR" sz="1200" dirty="0" smtClean="0"/>
          </a:p>
          <a:p>
            <a:pPr lvl="1">
              <a:buFont typeface="Wingdings" panose="05000000000000000000" pitchFamily="2" charset="2"/>
              <a:buChar char="§"/>
            </a:pPr>
            <a:r>
              <a:rPr lang="fr-FR" sz="2200" dirty="0" smtClean="0"/>
              <a:t>d'une </a:t>
            </a:r>
            <a:r>
              <a:rPr lang="fr-FR" sz="2200" dirty="0"/>
              <a:t>salle de réunion </a:t>
            </a:r>
            <a:endParaRPr lang="fr-FR" sz="2200" dirty="0" smtClean="0"/>
          </a:p>
          <a:p>
            <a:pPr marL="457200" lvl="1" indent="0">
              <a:buNone/>
            </a:pPr>
            <a:endParaRPr lang="fr-FR" sz="1200" dirty="0"/>
          </a:p>
          <a:p>
            <a:pPr lvl="1">
              <a:buFont typeface="Wingdings" panose="05000000000000000000" pitchFamily="2" charset="2"/>
              <a:buChar char="§"/>
            </a:pPr>
            <a:r>
              <a:rPr lang="fr-FR" sz="2200" dirty="0"/>
              <a:t>d'un espace réservé aux activités d'éveil des </a:t>
            </a:r>
            <a:r>
              <a:rPr lang="fr-FR" sz="2200" dirty="0" smtClean="0"/>
              <a:t>enfants</a:t>
            </a:r>
            <a:endParaRPr lang="fr-FR" sz="1800" dirty="0"/>
          </a:p>
          <a:p>
            <a:endParaRPr lang="fr-FR" sz="2200" dirty="0"/>
          </a:p>
          <a:p>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79</a:t>
            </a:fld>
            <a:endParaRPr lang="fr-FR" dirty="0"/>
          </a:p>
        </p:txBody>
      </p:sp>
    </p:spTree>
    <p:extLst>
      <p:ext uri="{BB962C8B-B14F-4D97-AF65-F5344CB8AC3E}">
        <p14:creationId xmlns:p14="http://schemas.microsoft.com/office/powerpoint/2010/main" xmlns="" val="446578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5964" y="1255223"/>
            <a:ext cx="9271462" cy="4655126"/>
          </a:xfrm>
        </p:spPr>
        <p:txBody>
          <a:bodyPr/>
          <a:lstStyle/>
          <a:p>
            <a:pPr marL="0" indent="0" algn="ctr">
              <a:buNone/>
            </a:pPr>
            <a:r>
              <a:rPr lang="fr-FR" b="1" dirty="0"/>
              <a:t>Ordonnance n°2021-611 </a:t>
            </a:r>
            <a:br>
              <a:rPr lang="fr-FR" b="1" dirty="0"/>
            </a:br>
            <a:r>
              <a:rPr lang="fr-FR" b="1" dirty="0"/>
              <a:t>du 19 mai 2021 relatif aux services aux familles</a:t>
            </a:r>
          </a:p>
          <a:p>
            <a:pPr marL="0" indent="0" algn="ctr">
              <a:buNone/>
            </a:pPr>
            <a:r>
              <a:rPr lang="fr-FR" dirty="0">
                <a:sym typeface="Wingdings" panose="05000000000000000000" pitchFamily="2" charset="2"/>
              </a:rPr>
              <a:t></a:t>
            </a:r>
            <a:endParaRPr lang="fr-FR" dirty="0"/>
          </a:p>
          <a:p>
            <a:pPr marL="0" indent="0" algn="ctr">
              <a:buNone/>
            </a:pPr>
            <a:r>
              <a:rPr lang="fr-FR" b="1" dirty="0"/>
              <a:t>Décret n°2021-1131 </a:t>
            </a:r>
            <a:br>
              <a:rPr lang="fr-FR" b="1" dirty="0"/>
            </a:br>
            <a:r>
              <a:rPr lang="fr-FR" b="1" dirty="0"/>
              <a:t>du 30 août 2021 relatif aux assistants maternels et aux EAJE</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8</a:t>
            </a:fld>
            <a:endParaRPr lang="fr-FR" dirty="0"/>
          </a:p>
        </p:txBody>
      </p:sp>
    </p:spTree>
    <p:extLst>
      <p:ext uri="{BB962C8B-B14F-4D97-AF65-F5344CB8AC3E}">
        <p14:creationId xmlns:p14="http://schemas.microsoft.com/office/powerpoint/2010/main" xmlns="" val="7014159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959429"/>
            <a:ext cx="9430072" cy="4281054"/>
          </a:xfrm>
        </p:spPr>
        <p:txBody>
          <a:bodyPr>
            <a:normAutofit fontScale="92500" lnSpcReduction="20000"/>
          </a:bodyPr>
          <a:lstStyle/>
          <a:p>
            <a:pPr>
              <a:lnSpc>
                <a:spcPct val="110000"/>
              </a:lnSpc>
              <a:buFont typeface="Wingdings" panose="05000000000000000000" pitchFamily="2" charset="2"/>
              <a:buChar char="Ø"/>
            </a:pPr>
            <a:r>
              <a:rPr lang="fr-FR" sz="2400" dirty="0" smtClean="0"/>
              <a:t> Le </a:t>
            </a:r>
            <a:r>
              <a:rPr lang="fr-FR" sz="2400" dirty="0"/>
              <a:t>projet d'établissement comprend également : </a:t>
            </a:r>
            <a:endParaRPr lang="fr-FR" sz="2400" dirty="0" smtClean="0"/>
          </a:p>
          <a:p>
            <a:pPr marL="0" indent="0">
              <a:lnSpc>
                <a:spcPct val="110000"/>
              </a:lnSpc>
              <a:buNone/>
            </a:pPr>
            <a:endParaRPr lang="fr-FR" sz="600" dirty="0"/>
          </a:p>
          <a:p>
            <a:pPr lvl="1">
              <a:lnSpc>
                <a:spcPct val="110000"/>
              </a:lnSpc>
              <a:buFont typeface="Wingdings" panose="05000000000000000000" pitchFamily="2" charset="2"/>
              <a:buChar char="§"/>
            </a:pPr>
            <a:r>
              <a:rPr lang="fr-FR" dirty="0"/>
              <a:t>Une présentation des modalités de formation continue des assistants maternels, du soutien professionnel qui leur est apporté et du suivi des enfants accueillis </a:t>
            </a:r>
            <a:endParaRPr lang="fr-FR" dirty="0" smtClean="0"/>
          </a:p>
          <a:p>
            <a:pPr marL="457200" lvl="1" indent="0">
              <a:lnSpc>
                <a:spcPct val="110000"/>
              </a:lnSpc>
              <a:buNone/>
            </a:pPr>
            <a:endParaRPr lang="fr-FR" sz="600" dirty="0"/>
          </a:p>
          <a:p>
            <a:pPr lvl="1">
              <a:lnSpc>
                <a:spcPct val="110000"/>
              </a:lnSpc>
              <a:buFont typeface="Wingdings" panose="05000000000000000000" pitchFamily="2" charset="2"/>
              <a:buChar char="§"/>
            </a:pPr>
            <a:r>
              <a:rPr lang="fr-FR" dirty="0"/>
              <a:t>Une présentation des modalités de mise en œuvre ci après</a:t>
            </a:r>
          </a:p>
          <a:p>
            <a:pPr marL="0" indent="0">
              <a:buNone/>
            </a:pPr>
            <a:endParaRPr lang="fr-FR" sz="1500" dirty="0"/>
          </a:p>
          <a:p>
            <a:pPr>
              <a:buFont typeface="Wingdings" panose="05000000000000000000" pitchFamily="2" charset="2"/>
              <a:buChar char="Ø"/>
            </a:pPr>
            <a:r>
              <a:rPr lang="fr-FR" sz="2400" dirty="0" smtClean="0"/>
              <a:t> Rencontres </a:t>
            </a:r>
            <a:r>
              <a:rPr lang="fr-FR" sz="2400" dirty="0"/>
              <a:t>régulières des assistantes maternelles avec les enfants</a:t>
            </a:r>
          </a:p>
          <a:p>
            <a:pPr marL="0" indent="0">
              <a:buNone/>
            </a:pPr>
            <a:endParaRPr lang="fr-FR" sz="1500" dirty="0"/>
          </a:p>
          <a:p>
            <a:pPr>
              <a:buFont typeface="Wingdings" panose="05000000000000000000" pitchFamily="2" charset="2"/>
              <a:buChar char="Ø"/>
            </a:pPr>
            <a:r>
              <a:rPr lang="fr-FR" sz="2400" dirty="0" smtClean="0"/>
              <a:t> Organisation </a:t>
            </a:r>
            <a:r>
              <a:rPr lang="fr-FR" sz="2400" dirty="0"/>
              <a:t>régulière , en lien avec la PMI du territoire, des rencontres d'information.</a:t>
            </a:r>
          </a:p>
          <a:p>
            <a:pPr marL="0" indent="0">
              <a:buNone/>
            </a:pPr>
            <a:r>
              <a:rPr lang="fr-FR" sz="2200" dirty="0"/>
              <a:t/>
            </a:r>
            <a:br>
              <a:rPr lang="fr-FR" sz="2200" dirty="0"/>
            </a:br>
            <a:endParaRPr lang="fr-FR" sz="2200"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80</a:t>
            </a:fld>
            <a:endParaRPr lang="fr-FR" dirty="0"/>
          </a:p>
        </p:txBody>
      </p:sp>
    </p:spTree>
    <p:extLst>
      <p:ext uri="{BB962C8B-B14F-4D97-AF65-F5344CB8AC3E}">
        <p14:creationId xmlns:p14="http://schemas.microsoft.com/office/powerpoint/2010/main" xmlns="" val="22438291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88274" y="1268760"/>
            <a:ext cx="9600214" cy="3816424"/>
          </a:xfrm>
        </p:spPr>
        <p:txBody>
          <a:bodyPr>
            <a:normAutofit/>
          </a:bodyPr>
          <a:lstStyle/>
          <a:p>
            <a:pPr marL="0" indent="0" algn="ctr">
              <a:buNone/>
            </a:pPr>
            <a:endParaRPr lang="fr-FR" sz="4400" dirty="0"/>
          </a:p>
          <a:p>
            <a:pPr marL="0" indent="0" algn="ctr">
              <a:buNone/>
            </a:pPr>
            <a:endParaRPr lang="fr-FR" sz="4400" dirty="0"/>
          </a:p>
          <a:p>
            <a:pPr marL="0" indent="0" algn="ctr">
              <a:buNone/>
            </a:pPr>
            <a:r>
              <a:rPr lang="fr-FR" b="1" dirty="0">
                <a:solidFill>
                  <a:srgbClr val="FF9900"/>
                </a:solidFill>
                <a:effectLst>
                  <a:outerShdw blurRad="38100" dist="38100" dir="2700000" algn="tl">
                    <a:srgbClr val="000000">
                      <a:alpha val="43137"/>
                    </a:srgbClr>
                  </a:outerShdw>
                </a:effectLst>
              </a:rPr>
              <a:t>LES CRECHES A GESTION PARENTALE</a:t>
            </a:r>
          </a:p>
          <a:p>
            <a:pPr marL="0" indent="0" algn="ctr">
              <a:buNone/>
            </a:pPr>
            <a:r>
              <a:rPr lang="fr-FR" sz="2000" dirty="0"/>
              <a:t>(article R2324-50 à R2324-50-4)</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81</a:t>
            </a:fld>
            <a:endParaRPr lang="fr-FR" dirty="0"/>
          </a:p>
        </p:txBody>
      </p:sp>
    </p:spTree>
    <p:extLst>
      <p:ext uri="{BB962C8B-B14F-4D97-AF65-F5344CB8AC3E}">
        <p14:creationId xmlns:p14="http://schemas.microsoft.com/office/powerpoint/2010/main" xmlns="" val="74295084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1085" y="1916916"/>
            <a:ext cx="9690466" cy="4439434"/>
          </a:xfrm>
        </p:spPr>
        <p:txBody>
          <a:bodyPr>
            <a:normAutofit/>
          </a:bodyPr>
          <a:lstStyle/>
          <a:p>
            <a:pPr algn="just">
              <a:buFont typeface="Wingdings" panose="05000000000000000000" pitchFamily="2" charset="2"/>
              <a:buChar char="Ø"/>
            </a:pPr>
            <a:r>
              <a:rPr lang="fr-FR" sz="2200" dirty="0" smtClean="0"/>
              <a:t> Encadrement des enfants : Professionnels + les titulaires de l’autorité parentale ou représentants légaux</a:t>
            </a:r>
          </a:p>
          <a:p>
            <a:pPr marL="0" indent="0" algn="just">
              <a:buNone/>
            </a:pPr>
            <a:endParaRPr lang="fr-FR" sz="1400" dirty="0"/>
          </a:p>
          <a:p>
            <a:pPr algn="just">
              <a:buFont typeface="Wingdings" panose="05000000000000000000" pitchFamily="2" charset="2"/>
              <a:buChar char="Ø"/>
            </a:pPr>
            <a:r>
              <a:rPr lang="fr-FR" sz="2200" dirty="0" smtClean="0"/>
              <a:t> Capacité </a:t>
            </a:r>
            <a:r>
              <a:rPr lang="fr-FR" sz="2200" dirty="0"/>
              <a:t>d’accueil : </a:t>
            </a:r>
            <a:r>
              <a:rPr lang="fr-FR" sz="2200" b="1" dirty="0" smtClean="0">
                <a:solidFill>
                  <a:srgbClr val="FF9900"/>
                </a:solidFill>
                <a:effectLst>
                  <a:outerShdw blurRad="38100" dist="38100" dir="2700000" algn="tl">
                    <a:srgbClr val="000000">
                      <a:alpha val="43137"/>
                    </a:srgbClr>
                  </a:outerShdw>
                </a:effectLst>
              </a:rPr>
              <a:t>24 places</a:t>
            </a:r>
            <a:r>
              <a:rPr lang="fr-FR" sz="2200" dirty="0" smtClean="0">
                <a:solidFill>
                  <a:srgbClr val="FF9900"/>
                </a:solidFill>
                <a:effectLst>
                  <a:outerShdw blurRad="38100" dist="38100" dir="2700000" algn="tl">
                    <a:srgbClr val="000000">
                      <a:alpha val="43137"/>
                    </a:srgbClr>
                  </a:outerShdw>
                </a:effectLst>
              </a:rPr>
              <a:t> </a:t>
            </a:r>
            <a:r>
              <a:rPr lang="fr-FR" sz="2200" dirty="0" smtClean="0"/>
              <a:t>maximum</a:t>
            </a:r>
          </a:p>
          <a:p>
            <a:pPr marL="0" indent="0" algn="just">
              <a:buNone/>
            </a:pPr>
            <a:endParaRPr lang="fr-FR" sz="1400" dirty="0"/>
          </a:p>
          <a:p>
            <a:pPr algn="just">
              <a:buFont typeface="Wingdings" panose="05000000000000000000" pitchFamily="2" charset="2"/>
              <a:buChar char="Ø"/>
            </a:pPr>
            <a:r>
              <a:rPr lang="fr-FR" sz="2200" dirty="0" smtClean="0"/>
              <a:t> Tous les EAJE peuvent être à gestion parentale et sont soumis aux mêmes exigences selon leur catégorie (micro-crèche, petite crèche, petit jardin d’enfant)</a:t>
            </a:r>
            <a:endParaRPr lang="fr-FR" sz="2200" dirty="0"/>
          </a:p>
          <a:p>
            <a:pPr marL="0" indent="0" algn="just">
              <a:buNone/>
            </a:pPr>
            <a:endParaRPr lang="fr-FR" sz="1400" dirty="0"/>
          </a:p>
          <a:p>
            <a:pPr algn="just">
              <a:buFont typeface="Wingdings" panose="05000000000000000000" pitchFamily="2" charset="2"/>
              <a:buChar char="Ø"/>
            </a:pPr>
            <a:r>
              <a:rPr lang="fr-FR" sz="2200" dirty="0" smtClean="0"/>
              <a:t> La personne exerçant les fonctions de direction est appelée </a:t>
            </a:r>
            <a:r>
              <a:rPr lang="fr-FR" sz="2200" b="1" dirty="0" smtClean="0">
                <a:solidFill>
                  <a:srgbClr val="FF9900"/>
                </a:solidFill>
                <a:effectLst>
                  <a:outerShdw blurRad="38100" dist="38100" dir="2700000" algn="tl">
                    <a:srgbClr val="000000">
                      <a:alpha val="43137"/>
                    </a:srgbClr>
                  </a:outerShdw>
                </a:effectLst>
              </a:rPr>
              <a:t>« responsable technique »</a:t>
            </a:r>
            <a:endParaRPr lang="fr-FR" sz="2200" b="1" dirty="0">
              <a:solidFill>
                <a:srgbClr val="FF9900"/>
              </a:solidFill>
              <a:effectLst>
                <a:outerShdw blurRad="38100" dist="38100" dir="2700000" algn="tl">
                  <a:srgbClr val="000000">
                    <a:alpha val="43137"/>
                  </a:srgbClr>
                </a:outerShdw>
              </a:effectLst>
            </a:endParaRPr>
          </a:p>
          <a:p>
            <a:pPr algn="just">
              <a:buFont typeface="Wingdings" panose="05000000000000000000" pitchFamily="2" charset="2"/>
              <a:buChar char="Ø"/>
            </a:pPr>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82</a:t>
            </a:fld>
            <a:endParaRPr lang="fr-FR" dirty="0"/>
          </a:p>
        </p:txBody>
      </p:sp>
    </p:spTree>
    <p:extLst>
      <p:ext uri="{BB962C8B-B14F-4D97-AF65-F5344CB8AC3E}">
        <p14:creationId xmlns:p14="http://schemas.microsoft.com/office/powerpoint/2010/main" xmlns="" val="30496187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9709" y="490449"/>
            <a:ext cx="9752017" cy="5461463"/>
          </a:xfrm>
        </p:spPr>
        <p:txBody>
          <a:bodyPr>
            <a:noAutofit/>
          </a:bodyPr>
          <a:lstStyle/>
          <a:p>
            <a:pPr lvl="0" algn="just">
              <a:buFont typeface="Wingdings" panose="05000000000000000000" pitchFamily="2" charset="2"/>
              <a:buChar char="Ø"/>
            </a:pPr>
            <a:r>
              <a:rPr lang="fr-FR" sz="2200" dirty="0" smtClean="0">
                <a:solidFill>
                  <a:prstClr val="black"/>
                </a:solidFill>
              </a:rPr>
              <a:t> La </a:t>
            </a:r>
            <a:r>
              <a:rPr lang="fr-FR" sz="2200" dirty="0">
                <a:solidFill>
                  <a:prstClr val="black"/>
                </a:solidFill>
              </a:rPr>
              <a:t>continuité de la fonction de direction doit être assurée par : un </a:t>
            </a:r>
            <a:r>
              <a:rPr lang="fr-FR" sz="2200" b="1" dirty="0" smtClean="0">
                <a:solidFill>
                  <a:srgbClr val="FF9900"/>
                </a:solidFill>
                <a:effectLst>
                  <a:outerShdw blurRad="38100" dist="38100" dir="2700000" algn="tl">
                    <a:srgbClr val="000000">
                      <a:alpha val="43137"/>
                    </a:srgbClr>
                  </a:outerShdw>
                </a:effectLst>
              </a:rPr>
              <a:t>professionnel</a:t>
            </a:r>
            <a:r>
              <a:rPr lang="fr-FR" sz="2200" dirty="0" smtClean="0">
                <a:solidFill>
                  <a:prstClr val="black"/>
                </a:solidFill>
              </a:rPr>
              <a:t> </a:t>
            </a:r>
            <a:r>
              <a:rPr lang="fr-FR" sz="2200" dirty="0">
                <a:solidFill>
                  <a:prstClr val="black"/>
                </a:solidFill>
              </a:rPr>
              <a:t>(qualifié ou non qualifié) et disposant d’une expérience professionnelle auprès de jeunes enfants.</a:t>
            </a:r>
          </a:p>
          <a:p>
            <a:pPr marL="0" lvl="0" indent="0" algn="just">
              <a:buNone/>
            </a:pPr>
            <a:endParaRPr lang="fr-FR" sz="1200" dirty="0">
              <a:solidFill>
                <a:prstClr val="black"/>
              </a:solidFill>
            </a:endParaRPr>
          </a:p>
          <a:p>
            <a:pPr lvl="0" algn="just">
              <a:buFont typeface="Wingdings" panose="05000000000000000000" pitchFamily="2" charset="2"/>
              <a:buChar char="Ø"/>
            </a:pPr>
            <a:r>
              <a:rPr lang="fr-FR" sz="2200" b="1" u="sng" dirty="0" smtClean="0">
                <a:solidFill>
                  <a:srgbClr val="FF9900"/>
                </a:solidFill>
                <a:effectLst>
                  <a:outerShdw blurRad="38100" dist="38100" dir="2700000" algn="tl">
                    <a:srgbClr val="000000">
                      <a:alpha val="43137"/>
                    </a:srgbClr>
                  </a:outerShdw>
                </a:effectLst>
              </a:rPr>
              <a:t> Exceptionnellement</a:t>
            </a:r>
            <a:r>
              <a:rPr lang="fr-FR" sz="2200" dirty="0">
                <a:solidFill>
                  <a:prstClr val="black"/>
                </a:solidFill>
              </a:rPr>
              <a:t>, ce professionnel peut être remplacé par un parent participant régulièrement à l'accueil des enfants, sous réserve que cette possibilité soit précisée dans le règlement de </a:t>
            </a:r>
            <a:r>
              <a:rPr lang="fr-FR" sz="2200" dirty="0" smtClean="0">
                <a:solidFill>
                  <a:prstClr val="black"/>
                </a:solidFill>
              </a:rPr>
              <a:t>fonctionnement</a:t>
            </a:r>
          </a:p>
          <a:p>
            <a:pPr marL="0" lvl="0" indent="0" algn="just">
              <a:buNone/>
            </a:pPr>
            <a:endParaRPr lang="fr-FR" sz="1200" dirty="0" smtClean="0"/>
          </a:p>
          <a:p>
            <a:pPr>
              <a:buFont typeface="Wingdings" panose="05000000000000000000" pitchFamily="2" charset="2"/>
              <a:buChar char="Ø"/>
            </a:pPr>
            <a:r>
              <a:rPr lang="fr-FR" sz="2200" dirty="0" smtClean="0"/>
              <a:t> Référent </a:t>
            </a:r>
            <a:r>
              <a:rPr lang="fr-FR" sz="2200" dirty="0"/>
              <a:t>santé et accueil inclusif : quotité</a:t>
            </a:r>
          </a:p>
          <a:p>
            <a:pPr marL="0" indent="0">
              <a:buNone/>
            </a:pPr>
            <a:endParaRPr lang="fr-FR" sz="1200" dirty="0"/>
          </a:p>
          <a:p>
            <a:pPr>
              <a:buFont typeface="Wingdings" panose="05000000000000000000" pitchFamily="2" charset="2"/>
              <a:buChar char="Ø"/>
            </a:pPr>
            <a:r>
              <a:rPr lang="fr-FR" sz="2200" dirty="0" smtClean="0"/>
              <a:t> Le </a:t>
            </a:r>
            <a:r>
              <a:rPr lang="fr-FR" sz="2200" dirty="0"/>
              <a:t>règlement de fonctionnement définit :</a:t>
            </a:r>
          </a:p>
          <a:p>
            <a:pPr lvl="1">
              <a:buFont typeface="Wingdings" panose="05000000000000000000" pitchFamily="2" charset="2"/>
              <a:buChar char="§"/>
            </a:pPr>
            <a:r>
              <a:rPr lang="fr-FR" sz="2200" dirty="0"/>
              <a:t>les responsabilités respectives</a:t>
            </a:r>
          </a:p>
          <a:p>
            <a:pPr lvl="1">
              <a:buFont typeface="Wingdings" panose="05000000000000000000" pitchFamily="2" charset="2"/>
              <a:buChar char="§"/>
            </a:pPr>
            <a:r>
              <a:rPr lang="fr-FR" sz="2200" dirty="0"/>
              <a:t>la collaboration entre parents et professionnels assurant l'encadrement des </a:t>
            </a:r>
            <a:r>
              <a:rPr lang="fr-FR" sz="2200" dirty="0" smtClean="0"/>
              <a:t>enfants</a:t>
            </a:r>
            <a:endParaRPr lang="fr-FR" sz="2200" dirty="0"/>
          </a:p>
          <a:p>
            <a:pPr marL="457200" lvl="1" indent="0">
              <a:buNone/>
            </a:pPr>
            <a:endParaRPr lang="fr-FR" sz="1200" dirty="0"/>
          </a:p>
          <a:p>
            <a:pPr>
              <a:buFont typeface="Wingdings" panose="05000000000000000000" pitchFamily="2" charset="2"/>
              <a:buChar char="Ø"/>
            </a:pPr>
            <a:r>
              <a:rPr lang="fr-FR" sz="2200" dirty="0" smtClean="0"/>
              <a:t> Le Casier </a:t>
            </a:r>
            <a:r>
              <a:rPr lang="fr-FR" sz="2200" dirty="0"/>
              <a:t>judiciaire</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83</a:t>
            </a:fld>
            <a:endParaRPr lang="fr-FR" dirty="0"/>
          </a:p>
        </p:txBody>
      </p:sp>
    </p:spTree>
    <p:extLst>
      <p:ext uri="{BB962C8B-B14F-4D97-AF65-F5344CB8AC3E}">
        <p14:creationId xmlns:p14="http://schemas.microsoft.com/office/powerpoint/2010/main" xmlns="" val="14625321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6270" y="665923"/>
            <a:ext cx="9725891" cy="5342992"/>
          </a:xfrm>
        </p:spPr>
        <p:txBody>
          <a:bodyPr>
            <a:normAutofit fontScale="70000" lnSpcReduction="20000"/>
          </a:bodyPr>
          <a:lstStyle/>
          <a:p>
            <a:pPr>
              <a:buFont typeface="Wingdings" panose="05000000000000000000" pitchFamily="2" charset="2"/>
              <a:buChar char="Ø"/>
            </a:pPr>
            <a:r>
              <a:rPr lang="fr-FR" dirty="0" smtClean="0"/>
              <a:t> </a:t>
            </a:r>
            <a:r>
              <a:rPr lang="fr-FR" sz="3500" dirty="0" smtClean="0"/>
              <a:t>Taux </a:t>
            </a:r>
            <a:r>
              <a:rPr lang="fr-FR" sz="3500" dirty="0"/>
              <a:t>d’encadrement doit respecter :</a:t>
            </a:r>
          </a:p>
          <a:p>
            <a:pPr lvl="1">
              <a:buFont typeface="Wingdings" panose="05000000000000000000" pitchFamily="2" charset="2"/>
              <a:buChar char="§"/>
            </a:pPr>
            <a:r>
              <a:rPr lang="fr-FR" sz="3500" dirty="0"/>
              <a:t>Ratio 40 % - 60 % </a:t>
            </a:r>
          </a:p>
          <a:p>
            <a:pPr lvl="1">
              <a:buFont typeface="Wingdings" panose="05000000000000000000" pitchFamily="2" charset="2"/>
              <a:buChar char="§"/>
            </a:pPr>
            <a:r>
              <a:rPr lang="fr-FR" sz="3500" dirty="0"/>
              <a:t>Si crèches collectives :</a:t>
            </a:r>
          </a:p>
          <a:p>
            <a:pPr lvl="2">
              <a:buFont typeface="Courier New" panose="02070309020205020404" pitchFamily="49" charset="0"/>
              <a:buChar char="o"/>
            </a:pPr>
            <a:r>
              <a:rPr lang="fr-FR" sz="3500" dirty="0"/>
              <a:t>1 professionnel pour 5 enfants et 1 professionnel pour 8 enfants </a:t>
            </a:r>
          </a:p>
          <a:p>
            <a:pPr lvl="2">
              <a:buFont typeface="Courier New" panose="02070309020205020404" pitchFamily="49" charset="0"/>
              <a:buChar char="o"/>
            </a:pPr>
            <a:r>
              <a:rPr lang="fr-FR" sz="3500" b="1" u="sng" dirty="0">
                <a:solidFill>
                  <a:srgbClr val="FF9900"/>
                </a:solidFill>
                <a:effectLst>
                  <a:outerShdw blurRad="38100" dist="38100" dir="2700000" algn="tl">
                    <a:srgbClr val="000000">
                      <a:alpha val="43137"/>
                    </a:srgbClr>
                  </a:outerShdw>
                </a:effectLst>
              </a:rPr>
              <a:t>OU</a:t>
            </a:r>
            <a:r>
              <a:rPr lang="fr-FR" sz="3500" dirty="0"/>
              <a:t> 1 professionnel pour 6 enfants</a:t>
            </a:r>
          </a:p>
          <a:p>
            <a:pPr marL="457200" lvl="1" indent="0">
              <a:buNone/>
            </a:pPr>
            <a:endParaRPr lang="fr-FR" sz="2200" dirty="0"/>
          </a:p>
          <a:p>
            <a:pPr lvl="1">
              <a:buFont typeface="Wingdings" panose="05000000000000000000" pitchFamily="2" charset="2"/>
              <a:buChar char="§"/>
            </a:pPr>
            <a:r>
              <a:rPr lang="fr-FR" sz="3500" dirty="0"/>
              <a:t>Si jardins d’enfants : </a:t>
            </a:r>
          </a:p>
          <a:p>
            <a:pPr lvl="2">
              <a:buFont typeface="Courier New" panose="02070309020205020404" pitchFamily="49" charset="0"/>
              <a:buChar char="o"/>
            </a:pPr>
            <a:r>
              <a:rPr lang="fr-FR" sz="3500" dirty="0"/>
              <a:t>moins de 3 ans : 1 professionnel pour 6 </a:t>
            </a:r>
            <a:r>
              <a:rPr lang="fr-FR" sz="3500" dirty="0" smtClean="0"/>
              <a:t>enfants </a:t>
            </a:r>
          </a:p>
          <a:p>
            <a:pPr lvl="2">
              <a:buFont typeface="Courier New" panose="02070309020205020404" pitchFamily="49" charset="0"/>
              <a:buChar char="o"/>
            </a:pPr>
            <a:r>
              <a:rPr lang="fr-FR" sz="3500" dirty="0"/>
              <a:t>3 ans et plus : 1 professionnel pour 15 </a:t>
            </a:r>
            <a:r>
              <a:rPr lang="fr-FR" sz="3500" dirty="0" smtClean="0"/>
              <a:t>enfants</a:t>
            </a:r>
          </a:p>
          <a:p>
            <a:pPr marL="914400" lvl="2" indent="0">
              <a:buNone/>
            </a:pPr>
            <a:endParaRPr lang="fr-FR" sz="3500" dirty="0" smtClean="0"/>
          </a:p>
          <a:p>
            <a:pPr lvl="1">
              <a:buFont typeface="Wingdings" panose="05000000000000000000" pitchFamily="2" charset="2"/>
              <a:buChar char="§"/>
            </a:pPr>
            <a:r>
              <a:rPr lang="fr-FR" sz="3500" dirty="0"/>
              <a:t>2 professionnels pour 1 enfant ou 1 professionnel pour 3 enfants si micro-crèche*</a:t>
            </a:r>
          </a:p>
          <a:p>
            <a:pPr lvl="1">
              <a:buFont typeface="Wingdings" panose="05000000000000000000" pitchFamily="2" charset="2"/>
              <a:buChar char="§"/>
            </a:pPr>
            <a:r>
              <a:rPr lang="fr-FR" sz="3500" dirty="0"/>
              <a:t>Pour les sorties *</a:t>
            </a:r>
          </a:p>
          <a:p>
            <a:pPr marL="0" indent="0">
              <a:buNone/>
            </a:pPr>
            <a:endParaRPr lang="fr-FR" sz="3500" dirty="0" smtClean="0"/>
          </a:p>
          <a:p>
            <a:pPr marL="0" indent="0">
              <a:buNone/>
            </a:pPr>
            <a:r>
              <a:rPr lang="fr-FR" sz="3500" dirty="0"/>
              <a:t>*l'un des deux professionnels peut être remplacé par un titulaire de l'autorité parentale ou représentant légal d'un </a:t>
            </a:r>
            <a:r>
              <a:rPr lang="fr-FR" sz="3500" dirty="0" smtClean="0"/>
              <a:t>enfant</a:t>
            </a:r>
            <a:endParaRPr lang="fr-FR" sz="3500" dirty="0"/>
          </a:p>
          <a:p>
            <a:endParaRPr lang="fr-FR" dirty="0"/>
          </a:p>
          <a:p>
            <a:endParaRPr lang="fr-FR" dirty="0"/>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84</a:t>
            </a:fld>
            <a:endParaRPr lang="fr-FR" dirty="0"/>
          </a:p>
        </p:txBody>
      </p:sp>
    </p:spTree>
    <p:extLst>
      <p:ext uri="{BB962C8B-B14F-4D97-AF65-F5344CB8AC3E}">
        <p14:creationId xmlns:p14="http://schemas.microsoft.com/office/powerpoint/2010/main" xmlns="" val="34239215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4583" y="2852936"/>
            <a:ext cx="9655524" cy="2448272"/>
          </a:xfrm>
          <a:ln>
            <a:noFill/>
          </a:ln>
          <a:effectLst>
            <a:outerShdw blurRad="149987" dist="250190" dir="8460000" algn="ctr">
              <a:srgbClr val="000000">
                <a:alpha val="28000"/>
              </a:srgbClr>
            </a:outerShdw>
            <a:softEdge rad="31750"/>
          </a:effectLst>
          <a:scene3d>
            <a:camera prst="orthographicFront">
              <a:rot lat="0" lon="0" rev="0"/>
            </a:camera>
            <a:lightRig rig="contrasting" dir="t">
              <a:rot lat="0" lon="0" rev="1500000"/>
            </a:lightRig>
          </a:scene3d>
          <a:sp3d prstMaterial="metal">
            <a:bevelT w="88900" h="88900"/>
          </a:sp3d>
        </p:spPr>
        <p:txBody>
          <a:bodyPr>
            <a:normAutofit/>
          </a:bodyPr>
          <a:lstStyle/>
          <a:p>
            <a:pPr marL="0" indent="0" algn="ctr">
              <a:buNone/>
            </a:pPr>
            <a:r>
              <a:rPr lang="fr-FR" b="1" dirty="0">
                <a:solidFill>
                  <a:srgbClr val="FF0000"/>
                </a:solidFill>
                <a:effectLst>
                  <a:outerShdw blurRad="38100" dist="38100" dir="2700000" algn="tl">
                    <a:srgbClr val="000000">
                      <a:alpha val="43137"/>
                    </a:srgbClr>
                  </a:outerShdw>
                </a:effectLst>
              </a:rPr>
              <a:t>MERCI POUR VOTRE ATTENTION</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85</a:t>
            </a:fld>
            <a:endParaRPr lang="fr-FR" dirty="0"/>
          </a:p>
        </p:txBody>
      </p:sp>
    </p:spTree>
    <p:extLst>
      <p:ext uri="{BB962C8B-B14F-4D97-AF65-F5344CB8AC3E}">
        <p14:creationId xmlns:p14="http://schemas.microsoft.com/office/powerpoint/2010/main" xmlns="" val="236679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0011" y="1258367"/>
            <a:ext cx="10515600" cy="3914169"/>
          </a:xfrm>
        </p:spPr>
        <p:txBody>
          <a:bodyPr>
            <a:normAutofit/>
          </a:bodyPr>
          <a:lstStyle/>
          <a:p>
            <a:pPr marL="0" indent="0" algn="ctr">
              <a:buNone/>
            </a:pPr>
            <a:endParaRPr lang="fr-FR" sz="4400" dirty="0"/>
          </a:p>
          <a:p>
            <a:pPr marL="0" indent="0" algn="ctr">
              <a:buNone/>
            </a:pPr>
            <a:endParaRPr lang="fr-FR" sz="4400" dirty="0"/>
          </a:p>
          <a:p>
            <a:pPr marL="0" indent="0" algn="ctr">
              <a:buNone/>
            </a:pPr>
            <a:r>
              <a:rPr lang="fr-FR" b="1" dirty="0">
                <a:solidFill>
                  <a:srgbClr val="00B050"/>
                </a:solidFill>
              </a:rPr>
              <a:t>GENERALITES</a:t>
            </a:r>
          </a:p>
        </p:txBody>
      </p:sp>
      <p:sp>
        <p:nvSpPr>
          <p:cNvPr id="4" name="Espace réservé du numéro de diapositive 3"/>
          <p:cNvSpPr>
            <a:spLocks noGrp="1"/>
          </p:cNvSpPr>
          <p:nvPr>
            <p:ph type="sldNum" sz="quarter" idx="4294967295"/>
          </p:nvPr>
        </p:nvSpPr>
        <p:spPr/>
        <p:txBody>
          <a:bodyPr/>
          <a:lstStyle/>
          <a:p>
            <a:fld id="{35A3489E-1509-4B43-B8A3-8E108CE52579}" type="slidenum">
              <a:rPr lang="fr-FR" smtClean="0"/>
              <a:pPr/>
              <a:t>9</a:t>
            </a:fld>
            <a:endParaRPr lang="fr-FR" dirty="0"/>
          </a:p>
        </p:txBody>
      </p:sp>
    </p:spTree>
    <p:extLst>
      <p:ext uri="{BB962C8B-B14F-4D97-AF65-F5344CB8AC3E}">
        <p14:creationId xmlns:p14="http://schemas.microsoft.com/office/powerpoint/2010/main" xmlns="" val="1761996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1560</TotalTime>
  <Words>4129</Words>
  <Application>Microsoft Office PowerPoint</Application>
  <PresentationFormat>Personnalisé</PresentationFormat>
  <Paragraphs>739</Paragraphs>
  <Slides>85</Slides>
  <Notes>0</Notes>
  <HiddenSlides>0</HiddenSlides>
  <MMClips>0</MMClips>
  <ScaleCrop>false</ScaleCrop>
  <HeadingPairs>
    <vt:vector size="4" baseType="variant">
      <vt:variant>
        <vt:lpstr>Thème</vt:lpstr>
      </vt:variant>
      <vt:variant>
        <vt:i4>1</vt:i4>
      </vt:variant>
      <vt:variant>
        <vt:lpstr>Titres des diapositives</vt:lpstr>
      </vt:variant>
      <vt:variant>
        <vt:i4>85</vt:i4>
      </vt:variant>
    </vt:vector>
  </HeadingPairs>
  <TitlesOfParts>
    <vt:vector size="86" baseType="lpstr">
      <vt:lpstr>Thème Office</vt:lpstr>
      <vt:lpstr>Diapositive 1</vt:lpstr>
      <vt:lpstr>Textes de référence</vt:lpstr>
      <vt:lpstr>Diapositive 3</vt:lpstr>
      <vt:lpstr>Diapositive 4</vt:lpstr>
      <vt:lpstr>L’ensemble des professionnels de l’accueil du jeune enfant intègrent à leurs pratiques professionnelles les principes posées par la Charte : </vt:lpstr>
      <vt:lpstr>Diapositive 6</vt:lpstr>
      <vt:lpstr>Diapositive 7</vt:lpstr>
      <vt:lpstr>Diapositive 8</vt:lpstr>
      <vt:lpstr>Diapositive 9</vt:lpstr>
      <vt:lpstr>Organisation et fonctionnement (art.R2324-25 à R2324-32)</vt:lpstr>
      <vt:lpstr>Diapositive 11</vt:lpstr>
      <vt:lpstr>Surcapacité (Arrêté du 8 octobre 2021)</vt:lpstr>
      <vt:lpstr>Diapositive 13</vt:lpstr>
      <vt:lpstr>Les locaux et leur aménagement (Arrêté du 31 août 2021)</vt:lpstr>
      <vt:lpstr>PROJET D’ETABLISSEMENT (article R2324-29)</vt:lpstr>
      <vt:lpstr>Le projet d’accueil</vt:lpstr>
      <vt:lpstr>Le projet éducatif</vt:lpstr>
      <vt:lpstr>Projet social et de développement durable </vt:lpstr>
      <vt:lpstr>REGLEMENT DE FONCTIONNEMENT  (article R2324-30) </vt:lpstr>
      <vt:lpstr>Diapositive 20</vt:lpstr>
      <vt:lpstr>Documents annexés au règlement de fonctionnement</vt:lpstr>
      <vt:lpstr>Diapositive 22</vt:lpstr>
      <vt:lpstr>Consultation et mise à disposition du projet établissement et règlement de fonctionnement </vt:lpstr>
      <vt:lpstr>Diapositive 24</vt:lpstr>
      <vt:lpstr>LE PERSONNEL (articles R2324-33 au R2324-43-2)</vt:lpstr>
      <vt:lpstr>La direction d’un EAJE (article R2324-34)</vt:lpstr>
      <vt:lpstr>Diapositive 27</vt:lpstr>
      <vt:lpstr>Diapositive 28</vt:lpstr>
      <vt:lpstr>Diapositive 29</vt:lpstr>
      <vt:lpstr>Diapositive 30</vt:lpstr>
      <vt:lpstr>Diapositive 31</vt:lpstr>
      <vt:lpstr>Directeur adjoint (article R2324-35)</vt:lpstr>
      <vt:lpstr>Diapositive 33</vt:lpstr>
      <vt:lpstr>Continuité de fonction de direction (article R2324-36)</vt:lpstr>
      <vt:lpstr>Temps d’analyse de pratiques professionnelles  (article R2324-37)</vt:lpstr>
      <vt:lpstr>Diapositive 36</vt:lpstr>
      <vt:lpstr>Diapositive 37</vt:lpstr>
      <vt:lpstr>Diapositive 38</vt:lpstr>
      <vt:lpstr>Ses missions </vt:lpstr>
      <vt:lpstr>Diapositive 40</vt:lpstr>
      <vt:lpstr>Ses qualifications</vt:lpstr>
      <vt:lpstr>Les modalités d’intervention</vt:lpstr>
      <vt:lpstr>Diapositive 43</vt:lpstr>
      <vt:lpstr>Qui peut administrer ? </vt:lpstr>
      <vt:lpstr>Diapositive 45</vt:lpstr>
      <vt:lpstr>Quels soins et traitements ?</vt:lpstr>
      <vt:lpstr>Comment ?</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Les sorties hors établissement (article R2324-43-2)</vt:lpstr>
      <vt:lpstr>Diapositive 59</vt:lpstr>
      <vt:lpstr>Les micro-crèches</vt:lpstr>
      <vt:lpstr>Diapositive 61</vt:lpstr>
      <vt:lpstr>Diapositive 62</vt:lpstr>
      <vt:lpstr>Les petites crèches</vt:lpstr>
      <vt:lpstr>Les crèches</vt:lpstr>
      <vt:lpstr>Les grandes crèches</vt:lpstr>
      <vt:lpstr>Les très grandes crèches</vt:lpstr>
      <vt:lpstr>Encadrement auprès des enfants (article R2324-46-4)</vt:lpstr>
      <vt:lpstr>Diapositive 68</vt:lpstr>
      <vt:lpstr>Les petits jardins d’enfants</vt:lpstr>
      <vt:lpstr>Les jardins d’enfants</vt:lpstr>
      <vt:lpstr>Les grands jardins d’enfants</vt:lpstr>
      <vt:lpstr>Diapositive 72</vt:lpstr>
      <vt:lpstr>Diapositive 73</vt:lpstr>
      <vt:lpstr>Diapositive 74</vt:lpstr>
      <vt:lpstr>Les petits crèches familiales</vt:lpstr>
      <vt:lpstr>Les crèches familiales</vt:lpstr>
      <vt:lpstr>Les grandes crèches familiales</vt:lpstr>
      <vt:lpstr>Les très grandes crèches familiales</vt:lpstr>
      <vt:lpstr>Diapositive 79</vt:lpstr>
      <vt:lpstr>Diapositive 80</vt:lpstr>
      <vt:lpstr>Diapositive 81</vt:lpstr>
      <vt:lpstr>Diapositive 82</vt:lpstr>
      <vt:lpstr>Diapositive 83</vt:lpstr>
      <vt:lpstr>Diapositive 84</vt:lpstr>
      <vt:lpstr>Diapositive 85</vt:lpstr>
    </vt:vector>
  </TitlesOfParts>
  <Company>CD12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GICQUEL Sandra</dc:creator>
  <cp:lastModifiedBy>Manon NARGIEU CIAS Figeac</cp:lastModifiedBy>
  <cp:revision>133</cp:revision>
  <cp:lastPrinted>2021-07-21T08:51:57Z</cp:lastPrinted>
  <dcterms:created xsi:type="dcterms:W3CDTF">2021-07-19T09:28:13Z</dcterms:created>
  <dcterms:modified xsi:type="dcterms:W3CDTF">2022-07-13T13:13:01Z</dcterms:modified>
</cp:coreProperties>
</file>